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99.png" ContentType="image/png"/>
  <Override PartName="/ppt/media/image98.png" ContentType="image/png"/>
  <Override PartName="/ppt/media/image5.png" ContentType="image/png"/>
  <Override PartName="/ppt/media/image35.png" ContentType="image/png"/>
  <Override PartName="/ppt/media/image107.png" ContentType="image/png"/>
  <Override PartName="/ppt/media/image10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6.png" ContentType="image/png"/>
  <Override PartName="/ppt/media/image108.png" ContentType="image/png"/>
  <Override PartName="/ppt/media/image11.png" ContentType="image/png"/>
  <Override PartName="/ppt/media/image7.png" ContentType="image/png"/>
  <Override PartName="/ppt/media/image37.png" ContentType="image/png"/>
  <Override PartName="/ppt/media/image109.png" ContentType="image/png"/>
  <Override PartName="/ppt/media/image127.png" ContentType="image/png"/>
  <Override PartName="/ppt/media/image30.png" ContentType="image/png"/>
  <Override PartName="/ppt/media/image8.png" ContentType="image/png"/>
  <Override PartName="/ppt/media/image17.png" ContentType="image/png"/>
  <Override PartName="/ppt/media/image85.png" ContentType="image/png"/>
  <Override PartName="/ppt/media/image38.png" ContentType="image/png"/>
  <Override PartName="/ppt/media/image1.png" ContentType="image/png"/>
  <Override PartName="/ppt/media/image39.png" ContentType="image/png"/>
  <Override PartName="/ppt/media/image40.png" ContentType="image/png"/>
  <Override PartName="/ppt/media/image137.png" ContentType="image/png"/>
  <Override PartName="/ppt/media/image41.png" ContentType="image/png"/>
  <Override PartName="/ppt/media/image138.png" ContentType="image/png"/>
  <Override PartName="/ppt/media/image43.png" ContentType="image/png"/>
  <Override PartName="/ppt/media/image136.png" ContentType="image/png"/>
  <Override PartName="/ppt/media/image100.png" ContentType="image/png"/>
  <Override PartName="/ppt/media/image49.png" ContentType="image/png"/>
  <Override PartName="/ppt/media/image94.png" ContentType="image/png"/>
  <Override PartName="/ppt/media/image97.png" ContentType="image/png"/>
  <Override PartName="/ppt/media/image29.png" ContentType="image/png"/>
  <Override PartName="/ppt/media/image139.png" ContentType="image/png"/>
  <Override PartName="/ppt/media/image42.png" ContentType="image/png"/>
  <Override PartName="/ppt/media/image50.png" ContentType="image/png"/>
  <Override PartName="/ppt/media/image147.png" ContentType="image/png"/>
  <Override PartName="/ppt/media/image143.png" ContentType="image/png"/>
  <Override PartName="/ppt/media/image51.png" ContentType="image/png"/>
  <Override PartName="/ppt/media/image144.png" ContentType="image/png"/>
  <Override PartName="/ppt/media/image52.png" ContentType="image/png"/>
  <Override PartName="/ppt/media/image145.png" ContentType="image/png"/>
  <Override PartName="/ppt/media/image53.png" ContentType="image/png"/>
  <Override PartName="/ppt/media/image146.png" ContentType="image/png"/>
  <Override PartName="/ppt/media/image140.png" ContentType="image/png"/>
  <Override PartName="/ppt/media/image89.png" ContentType="image/png"/>
  <Override PartName="/ppt/media/image54.png" ContentType="image/png"/>
  <Override PartName="/ppt/media/image135.png" ContentType="image/png"/>
  <Override PartName="/ppt/media/image141.png" ContentType="image/png"/>
  <Override PartName="/ppt/media/image55.png" ContentType="image/png"/>
  <Override PartName="/ppt/media/image48.png" ContentType="image/png"/>
  <Override PartName="/ppt/media/image134.png" ContentType="image/png"/>
  <Override PartName="/ppt/media/image47.png" ContentType="image/png"/>
  <Override PartName="/ppt/media/image133.png" ContentType="image/png"/>
  <Override PartName="/ppt/media/image46.png" ContentType="image/png"/>
  <Override PartName="/ppt/media/image132.png" ContentType="image/png"/>
  <Override PartName="/ppt/media/image45.png" ContentType="image/png"/>
  <Override PartName="/ppt/media/image131.png" ContentType="image/png"/>
  <Override PartName="/ppt/media/image129.png" ContentType="image/png"/>
  <Override PartName="/ppt/media/image32.png" ContentType="image/png"/>
  <Override PartName="/ppt/media/image44.png" ContentType="image/png"/>
  <Override PartName="/ppt/media/image130.png" ContentType="image/png"/>
  <Override PartName="/ppt/media/image79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142.png" ContentType="image/png"/>
  <Override PartName="/ppt/media/image56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13.png" ContentType="image/png"/>
  <Override PartName="/ppt/media/image81.png" ContentType="image/png"/>
  <Override PartName="/ppt/media/image33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25.jpeg" ContentType="image/jpe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119.png" ContentType="image/png"/>
  <Override PartName="/ppt/media/image26.jpeg" ContentType="image/jpeg"/>
  <Override PartName="/ppt/media/image101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22.png" ContentType="image/png"/>
  <Override PartName="/ppt/media/image90.png" ContentType="image/png"/>
  <Override PartName="/ppt/media/image23.png" ContentType="image/png"/>
  <Override PartName="/ppt/media/image91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Download University of Cambridge Logo in SVG Vector or PNG ..."/>
          <p:cNvPicPr/>
          <p:nvPr/>
        </p:nvPicPr>
        <p:blipFill>
          <a:blip r:embed="rId2"/>
          <a:stretch/>
        </p:blipFill>
        <p:spPr>
          <a:xfrm>
            <a:off x="8877240" y="-648720"/>
            <a:ext cx="3578040" cy="23842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2" descr="Download University of Cambridge Logo in SVG Vector or PNG ..."/>
          <p:cNvPicPr/>
          <p:nvPr/>
        </p:nvPicPr>
        <p:blipFill>
          <a:blip r:embed="rId3">
            <a:alphaModFix amt="85000"/>
          </a:blip>
          <a:stretch/>
        </p:blipFill>
        <p:spPr>
          <a:xfrm>
            <a:off x="8877240" y="-648720"/>
            <a:ext cx="3578040" cy="2384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Download University of Cambridge Logo in SVG Vector or PNG ..."/>
          <p:cNvPicPr/>
          <p:nvPr/>
        </p:nvPicPr>
        <p:blipFill>
          <a:blip r:embed="rId2"/>
          <a:stretch/>
        </p:blipFill>
        <p:spPr>
          <a:xfrm>
            <a:off x="8877240" y="-648720"/>
            <a:ext cx="3578040" cy="2384280"/>
          </a:xfrm>
          <a:prstGeom prst="rect">
            <a:avLst/>
          </a:prstGeom>
          <a:ln w="0"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0" y="-4320"/>
            <a:ext cx="6374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6a6a6"/>
                </a:solidFill>
                <a:latin typeface="Calibri"/>
                <a:ea typeface="DejaVu Sans"/>
              </a:rPr>
              <a:t>Lecture 13: Nested Sampling and MCMC in Astronomy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26" Type="http://schemas.openxmlformats.org/officeDocument/2006/relationships/image" Target="../media/image55.png"/><Relationship Id="rId27" Type="http://schemas.openxmlformats.org/officeDocument/2006/relationships/image" Target="../media/image56.png"/><Relationship Id="rId28" Type="http://schemas.openxmlformats.org/officeDocument/2006/relationships/image" Target="../media/image57.png"/><Relationship Id="rId29" Type="http://schemas.openxmlformats.org/officeDocument/2006/relationships/image" Target="../media/image58.png"/><Relationship Id="rId30" Type="http://schemas.openxmlformats.org/officeDocument/2006/relationships/image" Target="../media/image59.png"/><Relationship Id="rId31" Type="http://schemas.openxmlformats.org/officeDocument/2006/relationships/image" Target="../media/image60.png"/><Relationship Id="rId32" Type="http://schemas.openxmlformats.org/officeDocument/2006/relationships/image" Target="../media/image61.png"/><Relationship Id="rId33" Type="http://schemas.openxmlformats.org/officeDocument/2006/relationships/image" Target="../media/image62.png"/><Relationship Id="rId34" Type="http://schemas.openxmlformats.org/officeDocument/2006/relationships/image" Target="../media/image63.png"/><Relationship Id="rId35" Type="http://schemas.openxmlformats.org/officeDocument/2006/relationships/image" Target="../media/image64.png"/><Relationship Id="rId36" Type="http://schemas.openxmlformats.org/officeDocument/2006/relationships/image" Target="../media/image65.png"/><Relationship Id="rId37" Type="http://schemas.openxmlformats.org/officeDocument/2006/relationships/image" Target="../media/image66.png"/><Relationship Id="rId38" Type="http://schemas.openxmlformats.org/officeDocument/2006/relationships/image" Target="../media/image67.png"/><Relationship Id="rId39" Type="http://schemas.openxmlformats.org/officeDocument/2006/relationships/image" Target="../media/image68.png"/><Relationship Id="rId40" Type="http://schemas.openxmlformats.org/officeDocument/2006/relationships/image" Target="../media/image69.png"/><Relationship Id="rId41" Type="http://schemas.openxmlformats.org/officeDocument/2006/relationships/image" Target="../media/image70.png"/><Relationship Id="rId42" Type="http://schemas.openxmlformats.org/officeDocument/2006/relationships/image" Target="../media/image71.png"/><Relationship Id="rId43" Type="http://schemas.openxmlformats.org/officeDocument/2006/relationships/image" Target="../media/image72.png"/><Relationship Id="rId44" Type="http://schemas.openxmlformats.org/officeDocument/2006/relationships/image" Target="../media/image73.png"/><Relationship Id="rId45" Type="http://schemas.openxmlformats.org/officeDocument/2006/relationships/image" Target="../media/image74.png"/><Relationship Id="rId46" Type="http://schemas.openxmlformats.org/officeDocument/2006/relationships/image" Target="../media/image75.png"/><Relationship Id="rId47" Type="http://schemas.openxmlformats.org/officeDocument/2006/relationships/image" Target="../media/image76.png"/><Relationship Id="rId48" Type="http://schemas.openxmlformats.org/officeDocument/2006/relationships/image" Target="../media/image77.png"/><Relationship Id="rId49" Type="http://schemas.openxmlformats.org/officeDocument/2006/relationships/image" Target="../media/image78.png"/><Relationship Id="rId50" Type="http://schemas.openxmlformats.org/officeDocument/2006/relationships/image" Target="../media/image79.png"/><Relationship Id="rId51" Type="http://schemas.openxmlformats.org/officeDocument/2006/relationships/image" Target="../media/image80.png"/><Relationship Id="rId52" Type="http://schemas.openxmlformats.org/officeDocument/2006/relationships/image" Target="../media/image81.png"/><Relationship Id="rId53" Type="http://schemas.openxmlformats.org/officeDocument/2006/relationships/image" Target="../media/image82.png"/><Relationship Id="rId54" Type="http://schemas.openxmlformats.org/officeDocument/2006/relationships/image" Target="../media/image83.png"/><Relationship Id="rId5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3880" y="1122480"/>
            <a:ext cx="9140760" cy="23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95000"/>
          </a:bodyPr>
          <a:p>
            <a:pPr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c00000"/>
                </a:solidFill>
                <a:latin typeface="Calibri Light"/>
                <a:ea typeface="DejaVu Sans"/>
              </a:rPr>
              <a:t>Lecture 13</a:t>
            </a:r>
            <a:br>
              <a:rPr sz="1800"/>
            </a:br>
            <a:r>
              <a:rPr b="1" lang="en-US" sz="6000" spc="-1" strike="noStrike">
                <a:solidFill>
                  <a:srgbClr val="c00000"/>
                </a:solidFill>
                <a:latin typeface="Calibri Light"/>
                <a:ea typeface="DejaVu Sans"/>
              </a:rPr>
              <a:t>Nested Sampling and MCMC in Astronomy 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523880" y="3602160"/>
            <a:ext cx="9140760" cy="16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Lecturer: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Dr Dominic Anstey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(da401)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2024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77809A16-79B8-4860-AEB4-96ABA2F6CA7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Occam Penalty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1440000" y="4181760"/>
            <a:ext cx="431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Expectation of log likelihood over posterior distribution – quantifies the quality of the model fit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200000" y="4320000"/>
            <a:ext cx="395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Ratio of posterior to prior – increases as finite prior probability is spread over a wider area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260000" y="5580000"/>
            <a:ext cx="935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two models that produce equally good fits, the one with more parameters will give a lower evidence: Bayesian evidence comparison naturally implements Occam’s Razor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D594399-3BD3-4FCE-BA27-53446A6C702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 flipV="1">
            <a:off x="3960000" y="3780000"/>
            <a:ext cx="720000" cy="4017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 flipV="1">
            <a:off x="8640000" y="3960000"/>
            <a:ext cx="360" cy="4017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540000" y="1687320"/>
            <a:ext cx="8279640" cy="90900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9798120" y="1440000"/>
            <a:ext cx="1541880" cy="91476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1526400" y="2880000"/>
            <a:ext cx="8553600" cy="10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5832000" y="1246320"/>
            <a:ext cx="5542200" cy="4151880"/>
          </a:xfrm>
          <a:prstGeom prst="rect">
            <a:avLst/>
          </a:prstGeom>
          <a:ln w="0"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The Curse of Dimensionality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720000" y="1486800"/>
            <a:ext cx="4980960" cy="3731400"/>
          </a:xfrm>
          <a:prstGeom prst="rect">
            <a:avLst/>
          </a:prstGeom>
          <a:ln w="0"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1620000" y="5400000"/>
            <a:ext cx="32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1000 likelihood evaluations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380000" y="5400000"/>
            <a:ext cx="377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1,000,000 likelihood evaluations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08" name="CustomShape 5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258B583-24AC-4F3C-9A56-DE4890FAF71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Nested Sampling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AD3C43B7-F822-40BA-A77E-ED14B4EB8F4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864000" y="1598760"/>
            <a:ext cx="5614920" cy="43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Aims to calculate the Bayesian Evidence: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Need to reduce dimensions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 new quantity – the fraction of the prior volume contained with in a contour of constant likelihood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prior is the gradient of this value with respect to the parameters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Substitute this definition of the prior into the evidence calculation. Reduces the evidence calculation to a 1D integral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7995960" y="1728000"/>
            <a:ext cx="2010960" cy="78336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6917040" y="2563200"/>
            <a:ext cx="4241880" cy="747720"/>
          </a:xfrm>
          <a:prstGeom prst="rect">
            <a:avLst/>
          </a:prstGeom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8136000" y="3510360"/>
            <a:ext cx="1613880" cy="66456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6800040" y="4404960"/>
            <a:ext cx="2414880" cy="77796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5"/>
          <a:stretch/>
        </p:blipFill>
        <p:spPr>
          <a:xfrm>
            <a:off x="9288000" y="4312800"/>
            <a:ext cx="1814040" cy="94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Nested Sampling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FA13753-72E2-4F79-A864-FCE474EC04F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792000" y="1584000"/>
            <a:ext cx="6766920" cy="44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Draw a number of samples from the prior and calculate the likelihood of all of them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Identify the lowest likelihood point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Draw a new point from the prior distribution, subject to the constraint that its likelihood is higher than the identified lowest point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Replace the old lowest likelihood point with the new 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Repeat until the samples converge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discarded dead points are ordered in likelihood and uniformly spaced in log(X), as required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Final live point distribution gives the posterior as a side product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8640000" y="2304000"/>
            <a:ext cx="2230920" cy="201492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6"/>
          <p:cNvSpPr/>
          <p:nvPr/>
        </p:nvSpPr>
        <p:spPr>
          <a:xfrm>
            <a:off x="8719920" y="2442240"/>
            <a:ext cx="2018880" cy="1806120"/>
          </a:xfrm>
          <a:custGeom>
            <a:avLst/>
            <a:gdLst/>
            <a:ahLst/>
            <a:rect l="l" t="t" r="r" b="b"/>
            <a:pathLst>
              <a:path w="5611" h="5020">
                <a:moveTo>
                  <a:pt x="4975" y="900"/>
                </a:moveTo>
                <a:cubicBezTo>
                  <a:pt x="4854" y="638"/>
                  <a:pt x="4620" y="431"/>
                  <a:pt x="4330" y="348"/>
                </a:cubicBezTo>
                <a:cubicBezTo>
                  <a:pt x="3996" y="253"/>
                  <a:pt x="3657" y="190"/>
                  <a:pt x="3318" y="164"/>
                </a:cubicBezTo>
                <a:cubicBezTo>
                  <a:pt x="3017" y="141"/>
                  <a:pt x="2731" y="56"/>
                  <a:pt x="2421" y="72"/>
                </a:cubicBezTo>
                <a:cubicBezTo>
                  <a:pt x="2152" y="87"/>
                  <a:pt x="1889" y="56"/>
                  <a:pt x="1615" y="26"/>
                </a:cubicBezTo>
                <a:cubicBezTo>
                  <a:pt x="1375" y="0"/>
                  <a:pt x="1156" y="13"/>
                  <a:pt x="902" y="141"/>
                </a:cubicBezTo>
                <a:cubicBezTo>
                  <a:pt x="557" y="316"/>
                  <a:pt x="657" y="549"/>
                  <a:pt x="580" y="808"/>
                </a:cubicBezTo>
                <a:cubicBezTo>
                  <a:pt x="496" y="1089"/>
                  <a:pt x="458" y="1391"/>
                  <a:pt x="258" y="1591"/>
                </a:cubicBezTo>
                <a:cubicBezTo>
                  <a:pt x="0" y="1848"/>
                  <a:pt x="169" y="2162"/>
                  <a:pt x="212" y="2442"/>
                </a:cubicBezTo>
                <a:cubicBezTo>
                  <a:pt x="249" y="2685"/>
                  <a:pt x="210" y="2913"/>
                  <a:pt x="212" y="3155"/>
                </a:cubicBezTo>
                <a:cubicBezTo>
                  <a:pt x="214" y="3387"/>
                  <a:pt x="166" y="3623"/>
                  <a:pt x="235" y="3845"/>
                </a:cubicBezTo>
                <a:cubicBezTo>
                  <a:pt x="329" y="4149"/>
                  <a:pt x="670" y="4305"/>
                  <a:pt x="925" y="4512"/>
                </a:cubicBezTo>
                <a:cubicBezTo>
                  <a:pt x="1171" y="4711"/>
                  <a:pt x="1393" y="4598"/>
                  <a:pt x="1638" y="4697"/>
                </a:cubicBezTo>
                <a:cubicBezTo>
                  <a:pt x="1865" y="4788"/>
                  <a:pt x="2131" y="4652"/>
                  <a:pt x="2352" y="4789"/>
                </a:cubicBezTo>
                <a:cubicBezTo>
                  <a:pt x="2564" y="4921"/>
                  <a:pt x="2816" y="4973"/>
                  <a:pt x="3065" y="4996"/>
                </a:cubicBezTo>
                <a:cubicBezTo>
                  <a:pt x="3318" y="5019"/>
                  <a:pt x="3572" y="5017"/>
                  <a:pt x="3824" y="4996"/>
                </a:cubicBezTo>
                <a:cubicBezTo>
                  <a:pt x="4066" y="4977"/>
                  <a:pt x="4310" y="4936"/>
                  <a:pt x="4537" y="4835"/>
                </a:cubicBezTo>
                <a:cubicBezTo>
                  <a:pt x="4795" y="4720"/>
                  <a:pt x="5021" y="4525"/>
                  <a:pt x="5136" y="4259"/>
                </a:cubicBezTo>
                <a:cubicBezTo>
                  <a:pt x="5246" y="4003"/>
                  <a:pt x="5197" y="3709"/>
                  <a:pt x="5343" y="3477"/>
                </a:cubicBezTo>
                <a:cubicBezTo>
                  <a:pt x="5498" y="3231"/>
                  <a:pt x="5487" y="2957"/>
                  <a:pt x="5550" y="2695"/>
                </a:cubicBezTo>
                <a:cubicBezTo>
                  <a:pt x="5610" y="2447"/>
                  <a:pt x="5570" y="2188"/>
                  <a:pt x="5573" y="1936"/>
                </a:cubicBezTo>
                <a:cubicBezTo>
                  <a:pt x="5575" y="1661"/>
                  <a:pt x="5482" y="1398"/>
                  <a:pt x="5435" y="1130"/>
                </a:cubicBezTo>
                <a:lnTo>
                  <a:pt x="5228" y="1015"/>
                </a:lnTo>
                <a:lnTo>
                  <a:pt x="4975" y="900"/>
                </a:lnTo>
                <a:close/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7"/>
          <p:cNvSpPr/>
          <p:nvPr/>
        </p:nvSpPr>
        <p:spPr>
          <a:xfrm>
            <a:off x="9000000" y="2592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25" name="CustomShape 8"/>
          <p:cNvSpPr/>
          <p:nvPr/>
        </p:nvSpPr>
        <p:spPr>
          <a:xfrm>
            <a:off x="9792000" y="2808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26" name="CustomShape 9"/>
          <p:cNvSpPr/>
          <p:nvPr/>
        </p:nvSpPr>
        <p:spPr>
          <a:xfrm>
            <a:off x="9072000" y="3168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27" name="CustomShape 10"/>
          <p:cNvSpPr/>
          <p:nvPr/>
        </p:nvSpPr>
        <p:spPr>
          <a:xfrm>
            <a:off x="10152000" y="3600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28" name="CustomShape 11"/>
          <p:cNvSpPr/>
          <p:nvPr/>
        </p:nvSpPr>
        <p:spPr>
          <a:xfrm>
            <a:off x="10368000" y="2592000"/>
            <a:ext cx="286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ff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9288000" y="3816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30" name="CustomShape 13"/>
          <p:cNvSpPr/>
          <p:nvPr/>
        </p:nvSpPr>
        <p:spPr>
          <a:xfrm>
            <a:off x="9648000" y="2520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31" name="CustomShape 14"/>
          <p:cNvSpPr/>
          <p:nvPr/>
        </p:nvSpPr>
        <p:spPr>
          <a:xfrm>
            <a:off x="9576000" y="3312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32" name="CustomShape 15"/>
          <p:cNvSpPr/>
          <p:nvPr/>
        </p:nvSpPr>
        <p:spPr>
          <a:xfrm>
            <a:off x="8856000" y="3744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33" name="CustomShape 16"/>
          <p:cNvSpPr/>
          <p:nvPr/>
        </p:nvSpPr>
        <p:spPr>
          <a:xfrm>
            <a:off x="8784000" y="3024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34" name="CustomShape 17"/>
          <p:cNvSpPr/>
          <p:nvPr/>
        </p:nvSpPr>
        <p:spPr>
          <a:xfrm>
            <a:off x="10440000" y="3168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35" name="CustomShape 18"/>
          <p:cNvSpPr/>
          <p:nvPr/>
        </p:nvSpPr>
        <p:spPr>
          <a:xfrm>
            <a:off x="9936000" y="3960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36" name="CustomShape 19"/>
          <p:cNvSpPr/>
          <p:nvPr/>
        </p:nvSpPr>
        <p:spPr>
          <a:xfrm>
            <a:off x="9432000" y="2880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37" name="CustomShape 20"/>
          <p:cNvSpPr/>
          <p:nvPr/>
        </p:nvSpPr>
        <p:spPr>
          <a:xfrm>
            <a:off x="9720000" y="3600000"/>
            <a:ext cx="214920" cy="2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050" spc="-1" strike="noStrike">
                <a:solidFill>
                  <a:srgbClr val="00a933"/>
                </a:solidFill>
                <a:latin typeface="Arial"/>
                <a:ea typeface="DejaVu Sans"/>
              </a:rPr>
              <a:t>x</a:t>
            </a:r>
            <a:endParaRPr b="0" lang="en-GB" sz="105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8009280" y="4968000"/>
            <a:ext cx="2141640" cy="7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4032000" y="3888000"/>
            <a:ext cx="3170160" cy="2374920"/>
          </a:xfrm>
          <a:prstGeom prst="rect">
            <a:avLst/>
          </a:prstGeom>
          <a:ln w="0">
            <a:noFill/>
          </a:ln>
        </p:spPr>
      </p:pic>
      <p:sp>
        <p:nvSpPr>
          <p:cNvPr id="24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Use Case – 21cm Cosmology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0532E01-25C7-45D9-A463-4D458BBEE3D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1944000" y="1403280"/>
            <a:ext cx="7618680" cy="262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Dark Ages and Cosmic Dawn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805A9D4-DB2D-4B29-99AA-FBA73911195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1224000" y="1800000"/>
            <a:ext cx="9705600" cy="334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Spin Temperature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49" name="Picture 3" descr="A picture containing text, pool ball&#10;&#10;Description automatically generated"/>
          <p:cNvPicPr/>
          <p:nvPr/>
        </p:nvPicPr>
        <p:blipFill>
          <a:blip r:embed="rId1"/>
          <a:stretch/>
        </p:blipFill>
        <p:spPr>
          <a:xfrm>
            <a:off x="1729800" y="2024640"/>
            <a:ext cx="2740680" cy="2504880"/>
          </a:xfrm>
          <a:prstGeom prst="rect">
            <a:avLst/>
          </a:prstGeom>
          <a:ln w="0">
            <a:noFill/>
          </a:ln>
        </p:spPr>
      </p:pic>
      <p:sp>
        <p:nvSpPr>
          <p:cNvPr id="250" name="CustomShape 2"/>
          <p:cNvSpPr/>
          <p:nvPr/>
        </p:nvSpPr>
        <p:spPr>
          <a:xfrm>
            <a:off x="1620000" y="4600080"/>
            <a:ext cx="2892960" cy="2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999999"/>
                </a:solidFill>
                <a:latin typeface="Times New Roman"/>
                <a:ea typeface="DejaVu Sans"/>
              </a:rPr>
              <a:t>https://en.wikipedia.org/wiki/Hydrogen_line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65E53E68-F084-49F1-85E2-4A91D8A9F3C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6550560" y="2657520"/>
            <a:ext cx="2449440" cy="112248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7106760" y="4500000"/>
            <a:ext cx="1533240" cy="92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21cm Signal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56" name="Picture 1" descr="A picture containing text, pool ball&#10;&#10;Description automatically generated"/>
          <p:cNvPicPr/>
          <p:nvPr/>
        </p:nvPicPr>
        <p:blipFill>
          <a:blip r:embed="rId1"/>
          <a:stretch/>
        </p:blipFill>
        <p:spPr>
          <a:xfrm>
            <a:off x="5303520" y="2069280"/>
            <a:ext cx="1329840" cy="114336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4480200" y="2273040"/>
            <a:ext cx="483840" cy="15444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3645360" y="2429640"/>
            <a:ext cx="484200" cy="153360"/>
          </a:xfrm>
          <a:prstGeom prst="rect">
            <a:avLst/>
          </a:prstGeom>
          <a:ln w="0">
            <a:noFill/>
          </a:ln>
        </p:spPr>
      </p:pic>
      <p:pic>
        <p:nvPicPr>
          <p:cNvPr id="259" name="" descr=""/>
          <p:cNvPicPr/>
          <p:nvPr/>
        </p:nvPicPr>
        <p:blipFill>
          <a:blip r:embed="rId4"/>
          <a:stretch/>
        </p:blipFill>
        <p:spPr>
          <a:xfrm>
            <a:off x="3575880" y="2036880"/>
            <a:ext cx="484560" cy="153720"/>
          </a:xfrm>
          <a:prstGeom prst="rect">
            <a:avLst/>
          </a:prstGeom>
          <a:ln w="0">
            <a:noFill/>
          </a:ln>
        </p:spPr>
      </p:pic>
      <p:pic>
        <p:nvPicPr>
          <p:cNvPr id="260" name="" descr=""/>
          <p:cNvPicPr/>
          <p:nvPr/>
        </p:nvPicPr>
        <p:blipFill>
          <a:blip r:embed="rId5"/>
          <a:stretch/>
        </p:blipFill>
        <p:spPr>
          <a:xfrm>
            <a:off x="4410720" y="1905480"/>
            <a:ext cx="484200" cy="15408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6"/>
          <a:stretch/>
        </p:blipFill>
        <p:spPr>
          <a:xfrm>
            <a:off x="4271760" y="2716560"/>
            <a:ext cx="483840" cy="15372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7"/>
          <a:stretch/>
        </p:blipFill>
        <p:spPr>
          <a:xfrm>
            <a:off x="3715200" y="2953080"/>
            <a:ext cx="484200" cy="15372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8"/>
          <a:stretch/>
        </p:blipFill>
        <p:spPr>
          <a:xfrm>
            <a:off x="4549320" y="3084120"/>
            <a:ext cx="484920" cy="153720"/>
          </a:xfrm>
          <a:prstGeom prst="rect">
            <a:avLst/>
          </a:prstGeom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9"/>
          <a:stretch/>
        </p:blipFill>
        <p:spPr>
          <a:xfrm>
            <a:off x="7608960" y="2273040"/>
            <a:ext cx="484560" cy="154440"/>
          </a:xfrm>
          <a:prstGeom prst="rect">
            <a:avLst/>
          </a:prstGeom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10"/>
          <a:stretch/>
        </p:blipFill>
        <p:spPr>
          <a:xfrm>
            <a:off x="6774480" y="2429640"/>
            <a:ext cx="484560" cy="15336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11"/>
          <a:stretch/>
        </p:blipFill>
        <p:spPr>
          <a:xfrm>
            <a:off x="6705360" y="2036880"/>
            <a:ext cx="484200" cy="15372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12"/>
          <a:stretch/>
        </p:blipFill>
        <p:spPr>
          <a:xfrm>
            <a:off x="7540200" y="1905480"/>
            <a:ext cx="483840" cy="15408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13"/>
          <a:stretch/>
        </p:blipFill>
        <p:spPr>
          <a:xfrm>
            <a:off x="7400520" y="2716560"/>
            <a:ext cx="484560" cy="153720"/>
          </a:xfrm>
          <a:prstGeom prst="rect">
            <a:avLst/>
          </a:prstGeom>
          <a:ln w="0">
            <a:noFill/>
          </a:ln>
        </p:spPr>
      </p:pic>
      <p:pic>
        <p:nvPicPr>
          <p:cNvPr id="269" name="" descr=""/>
          <p:cNvPicPr/>
          <p:nvPr/>
        </p:nvPicPr>
        <p:blipFill>
          <a:blip r:embed="rId14"/>
          <a:stretch/>
        </p:blipFill>
        <p:spPr>
          <a:xfrm>
            <a:off x="6844320" y="2953080"/>
            <a:ext cx="484560" cy="15372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15"/>
          <a:stretch/>
        </p:blipFill>
        <p:spPr>
          <a:xfrm>
            <a:off x="7678800" y="3084120"/>
            <a:ext cx="484560" cy="153720"/>
          </a:xfrm>
          <a:prstGeom prst="rect">
            <a:avLst/>
          </a:prstGeom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16"/>
          <a:stretch/>
        </p:blipFill>
        <p:spPr>
          <a:xfrm>
            <a:off x="3420000" y="1689480"/>
            <a:ext cx="554040" cy="202320"/>
          </a:xfrm>
          <a:prstGeom prst="rect">
            <a:avLst/>
          </a:prstGeom>
          <a:ln w="0">
            <a:noFill/>
          </a:ln>
        </p:spPr>
      </p:pic>
      <p:pic>
        <p:nvPicPr>
          <p:cNvPr id="272" name="" descr=""/>
          <p:cNvPicPr/>
          <p:nvPr/>
        </p:nvPicPr>
        <p:blipFill>
          <a:blip r:embed="rId17"/>
          <a:stretch/>
        </p:blipFill>
        <p:spPr>
          <a:xfrm>
            <a:off x="7560000" y="1629000"/>
            <a:ext cx="554040" cy="20232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18"/>
          <a:stretch/>
        </p:blipFill>
        <p:spPr>
          <a:xfrm>
            <a:off x="5310360" y="1440000"/>
            <a:ext cx="1272960" cy="23508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2" descr="A picture containing text, pool ball&#10;&#10;Description automatically generated"/>
          <p:cNvPicPr/>
          <p:nvPr/>
        </p:nvPicPr>
        <p:blipFill>
          <a:blip r:embed="rId19"/>
          <a:stretch/>
        </p:blipFill>
        <p:spPr>
          <a:xfrm>
            <a:off x="2538000" y="4589280"/>
            <a:ext cx="1329840" cy="1143360"/>
          </a:xfrm>
          <a:prstGeom prst="rect">
            <a:avLst/>
          </a:prstGeom>
          <a:ln w="0">
            <a:noFill/>
          </a:ln>
        </p:spPr>
      </p:pic>
      <p:pic>
        <p:nvPicPr>
          <p:cNvPr id="275" name="" descr=""/>
          <p:cNvPicPr/>
          <p:nvPr/>
        </p:nvPicPr>
        <p:blipFill>
          <a:blip r:embed="rId20"/>
          <a:stretch/>
        </p:blipFill>
        <p:spPr>
          <a:xfrm>
            <a:off x="1714680" y="4793040"/>
            <a:ext cx="483840" cy="15444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21"/>
          <a:stretch/>
        </p:blipFill>
        <p:spPr>
          <a:xfrm>
            <a:off x="879840" y="4949640"/>
            <a:ext cx="484200" cy="15336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22"/>
          <a:stretch/>
        </p:blipFill>
        <p:spPr>
          <a:xfrm>
            <a:off x="810360" y="4556880"/>
            <a:ext cx="484560" cy="153720"/>
          </a:xfrm>
          <a:prstGeom prst="rect">
            <a:avLst/>
          </a:prstGeom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23"/>
          <a:stretch/>
        </p:blipFill>
        <p:spPr>
          <a:xfrm>
            <a:off x="1645200" y="4425480"/>
            <a:ext cx="484200" cy="15408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24"/>
          <a:stretch/>
        </p:blipFill>
        <p:spPr>
          <a:xfrm>
            <a:off x="1506240" y="5236560"/>
            <a:ext cx="483840" cy="153720"/>
          </a:xfrm>
          <a:prstGeom prst="rect">
            <a:avLst/>
          </a:prstGeom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25"/>
          <a:stretch/>
        </p:blipFill>
        <p:spPr>
          <a:xfrm>
            <a:off x="949680" y="5473080"/>
            <a:ext cx="484200" cy="15372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26"/>
          <a:stretch/>
        </p:blipFill>
        <p:spPr>
          <a:xfrm>
            <a:off x="1783800" y="5604120"/>
            <a:ext cx="484920" cy="153720"/>
          </a:xfrm>
          <a:prstGeom prst="rect">
            <a:avLst/>
          </a:prstGeom>
          <a:ln w="0">
            <a:noFill/>
          </a:ln>
        </p:spPr>
      </p:pic>
      <p:pic>
        <p:nvPicPr>
          <p:cNvPr id="282" name="" descr=""/>
          <p:cNvPicPr/>
          <p:nvPr/>
        </p:nvPicPr>
        <p:blipFill>
          <a:blip r:embed="rId27"/>
          <a:stretch/>
        </p:blipFill>
        <p:spPr>
          <a:xfrm>
            <a:off x="4843440" y="4685040"/>
            <a:ext cx="484560" cy="15444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28"/>
          <a:stretch/>
        </p:blipFill>
        <p:spPr>
          <a:xfrm>
            <a:off x="4008960" y="4949640"/>
            <a:ext cx="484560" cy="153360"/>
          </a:xfrm>
          <a:prstGeom prst="rect">
            <a:avLst/>
          </a:prstGeom>
          <a:ln w="0">
            <a:noFill/>
          </a:ln>
        </p:spPr>
      </p:pic>
      <p:pic>
        <p:nvPicPr>
          <p:cNvPr id="284" name="" descr=""/>
          <p:cNvPicPr/>
          <p:nvPr/>
        </p:nvPicPr>
        <p:blipFill>
          <a:blip r:embed="rId29"/>
          <a:stretch/>
        </p:blipFill>
        <p:spPr>
          <a:xfrm>
            <a:off x="3939840" y="4556880"/>
            <a:ext cx="484200" cy="15372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30"/>
          <a:stretch/>
        </p:blipFill>
        <p:spPr>
          <a:xfrm>
            <a:off x="4774680" y="4425480"/>
            <a:ext cx="483840" cy="15408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31"/>
          <a:stretch/>
        </p:blipFill>
        <p:spPr>
          <a:xfrm>
            <a:off x="4635000" y="5344560"/>
            <a:ext cx="484560" cy="15372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32"/>
          <a:stretch/>
        </p:blipFill>
        <p:spPr>
          <a:xfrm>
            <a:off x="4078800" y="5473080"/>
            <a:ext cx="484560" cy="15372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33"/>
          <a:stretch/>
        </p:blipFill>
        <p:spPr>
          <a:xfrm>
            <a:off x="4913280" y="5604120"/>
            <a:ext cx="484560" cy="15372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34"/>
          <a:stretch/>
        </p:blipFill>
        <p:spPr>
          <a:xfrm>
            <a:off x="900000" y="4115520"/>
            <a:ext cx="554040" cy="20232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4" descr="A picture containing text, pool ball&#10;&#10;Description automatically generated"/>
          <p:cNvPicPr/>
          <p:nvPr/>
        </p:nvPicPr>
        <p:blipFill>
          <a:blip r:embed="rId35"/>
          <a:stretch/>
        </p:blipFill>
        <p:spPr>
          <a:xfrm>
            <a:off x="8723520" y="4589280"/>
            <a:ext cx="1329840" cy="114336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36"/>
          <a:stretch/>
        </p:blipFill>
        <p:spPr>
          <a:xfrm>
            <a:off x="7900200" y="4793040"/>
            <a:ext cx="483840" cy="15444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37"/>
          <a:stretch/>
        </p:blipFill>
        <p:spPr>
          <a:xfrm>
            <a:off x="7065360" y="4949640"/>
            <a:ext cx="484200" cy="15336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38"/>
          <a:stretch/>
        </p:blipFill>
        <p:spPr>
          <a:xfrm>
            <a:off x="6995880" y="4556880"/>
            <a:ext cx="484560" cy="15372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39"/>
          <a:stretch/>
        </p:blipFill>
        <p:spPr>
          <a:xfrm>
            <a:off x="7830720" y="4425480"/>
            <a:ext cx="484200" cy="15408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40"/>
          <a:stretch/>
        </p:blipFill>
        <p:spPr>
          <a:xfrm>
            <a:off x="7691760" y="5236560"/>
            <a:ext cx="483840" cy="15372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41"/>
          <a:stretch/>
        </p:blipFill>
        <p:spPr>
          <a:xfrm>
            <a:off x="7135200" y="5473080"/>
            <a:ext cx="484200" cy="153720"/>
          </a:xfrm>
          <a:prstGeom prst="rect">
            <a:avLst/>
          </a:prstGeom>
          <a:ln w="0">
            <a:noFill/>
          </a:ln>
        </p:spPr>
      </p:pic>
      <p:pic>
        <p:nvPicPr>
          <p:cNvPr id="297" name="" descr=""/>
          <p:cNvPicPr/>
          <p:nvPr/>
        </p:nvPicPr>
        <p:blipFill>
          <a:blip r:embed="rId42"/>
          <a:stretch/>
        </p:blipFill>
        <p:spPr>
          <a:xfrm>
            <a:off x="7969320" y="5604120"/>
            <a:ext cx="484920" cy="153720"/>
          </a:xfrm>
          <a:prstGeom prst="rect">
            <a:avLst/>
          </a:prstGeom>
          <a:ln w="0">
            <a:noFill/>
          </a:ln>
        </p:spPr>
      </p:pic>
      <p:pic>
        <p:nvPicPr>
          <p:cNvPr id="298" name="" descr=""/>
          <p:cNvPicPr/>
          <p:nvPr/>
        </p:nvPicPr>
        <p:blipFill>
          <a:blip r:embed="rId43"/>
          <a:stretch/>
        </p:blipFill>
        <p:spPr>
          <a:xfrm>
            <a:off x="10233360" y="4592880"/>
            <a:ext cx="484200" cy="153720"/>
          </a:xfrm>
          <a:prstGeom prst="rect">
            <a:avLst/>
          </a:prstGeom>
          <a:ln w="0">
            <a:noFill/>
          </a:ln>
        </p:spPr>
      </p:pic>
      <p:pic>
        <p:nvPicPr>
          <p:cNvPr id="299" name="" descr=""/>
          <p:cNvPicPr/>
          <p:nvPr/>
        </p:nvPicPr>
        <p:blipFill>
          <a:blip r:embed="rId44"/>
          <a:stretch/>
        </p:blipFill>
        <p:spPr>
          <a:xfrm>
            <a:off x="10494000" y="4883760"/>
            <a:ext cx="483840" cy="15408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45"/>
          <a:stretch/>
        </p:blipFill>
        <p:spPr>
          <a:xfrm>
            <a:off x="10820520" y="5236560"/>
            <a:ext cx="484560" cy="153720"/>
          </a:xfrm>
          <a:prstGeom prst="rect">
            <a:avLst/>
          </a:prstGeom>
          <a:ln w="0">
            <a:noFill/>
          </a:ln>
        </p:spPr>
      </p:pic>
      <p:pic>
        <p:nvPicPr>
          <p:cNvPr id="301" name="" descr=""/>
          <p:cNvPicPr/>
          <p:nvPr/>
        </p:nvPicPr>
        <p:blipFill>
          <a:blip r:embed="rId46"/>
          <a:stretch/>
        </p:blipFill>
        <p:spPr>
          <a:xfrm>
            <a:off x="10300320" y="5473080"/>
            <a:ext cx="484560" cy="153720"/>
          </a:xfrm>
          <a:prstGeom prst="rect">
            <a:avLst/>
          </a:prstGeom>
          <a:ln w="0">
            <a:noFill/>
          </a:ln>
        </p:spPr>
      </p:pic>
      <p:pic>
        <p:nvPicPr>
          <p:cNvPr id="302" name="" descr=""/>
          <p:cNvPicPr/>
          <p:nvPr/>
        </p:nvPicPr>
        <p:blipFill>
          <a:blip r:embed="rId47"/>
          <a:stretch/>
        </p:blipFill>
        <p:spPr>
          <a:xfrm>
            <a:off x="7543800" y="4115520"/>
            <a:ext cx="554040" cy="202320"/>
          </a:xfrm>
          <a:prstGeom prst="rect">
            <a:avLst/>
          </a:prstGeom>
          <a:ln w="0">
            <a:noFill/>
          </a:ln>
        </p:spPr>
      </p:pic>
      <p:pic>
        <p:nvPicPr>
          <p:cNvPr id="303" name="" descr=""/>
          <p:cNvPicPr/>
          <p:nvPr/>
        </p:nvPicPr>
        <p:blipFill>
          <a:blip r:embed="rId48"/>
          <a:stretch/>
        </p:blipFill>
        <p:spPr>
          <a:xfrm>
            <a:off x="2525400" y="4074480"/>
            <a:ext cx="1072440" cy="208080"/>
          </a:xfrm>
          <a:prstGeom prst="rect">
            <a:avLst/>
          </a:prstGeom>
          <a:ln w="0"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3780000" y="4589280"/>
            <a:ext cx="87840" cy="107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"/>
          <p:cNvSpPr/>
          <p:nvPr/>
        </p:nvSpPr>
        <p:spPr>
          <a:xfrm rot="10795800">
            <a:off x="9974520" y="4627800"/>
            <a:ext cx="87840" cy="107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06" name="" descr=""/>
          <p:cNvPicPr/>
          <p:nvPr/>
        </p:nvPicPr>
        <p:blipFill>
          <a:blip r:embed="rId49"/>
          <a:stretch/>
        </p:blipFill>
        <p:spPr>
          <a:xfrm>
            <a:off x="8820000" y="3960000"/>
            <a:ext cx="1072440" cy="208080"/>
          </a:xfrm>
          <a:prstGeom prst="rect">
            <a:avLst/>
          </a:prstGeom>
          <a:ln w="0">
            <a:noFill/>
          </a:ln>
        </p:spPr>
      </p:pic>
      <p:pic>
        <p:nvPicPr>
          <p:cNvPr id="307" name="" descr=""/>
          <p:cNvPicPr/>
          <p:nvPr/>
        </p:nvPicPr>
        <p:blipFill>
          <a:blip r:embed="rId50"/>
          <a:stretch/>
        </p:blipFill>
        <p:spPr>
          <a:xfrm>
            <a:off x="4260960" y="4769640"/>
            <a:ext cx="484560" cy="153360"/>
          </a:xfrm>
          <a:prstGeom prst="rect">
            <a:avLst/>
          </a:prstGeom>
          <a:ln w="0">
            <a:noFill/>
          </a:ln>
        </p:spPr>
      </p:pic>
      <p:pic>
        <p:nvPicPr>
          <p:cNvPr id="308" name="" descr=""/>
          <p:cNvPicPr/>
          <p:nvPr/>
        </p:nvPicPr>
        <p:blipFill>
          <a:blip r:embed="rId51"/>
          <a:stretch/>
        </p:blipFill>
        <p:spPr>
          <a:xfrm>
            <a:off x="4368960" y="5633640"/>
            <a:ext cx="484560" cy="153360"/>
          </a:xfrm>
          <a:prstGeom prst="rect">
            <a:avLst/>
          </a:prstGeom>
          <a:ln w="0">
            <a:noFill/>
          </a:ln>
        </p:spPr>
      </p:pic>
      <p:pic>
        <p:nvPicPr>
          <p:cNvPr id="309" name="" descr=""/>
          <p:cNvPicPr/>
          <p:nvPr/>
        </p:nvPicPr>
        <p:blipFill>
          <a:blip r:embed="rId52"/>
          <a:stretch/>
        </p:blipFill>
        <p:spPr>
          <a:xfrm>
            <a:off x="4188960" y="5165640"/>
            <a:ext cx="484560" cy="15336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53"/>
          <a:stretch/>
        </p:blipFill>
        <p:spPr>
          <a:xfrm>
            <a:off x="4620960" y="4985640"/>
            <a:ext cx="484560" cy="153360"/>
          </a:xfrm>
          <a:prstGeom prst="rect">
            <a:avLst/>
          </a:prstGeom>
          <a:ln w="0">
            <a:noFill/>
          </a:ln>
        </p:spPr>
      </p:pic>
      <p:pic>
        <p:nvPicPr>
          <p:cNvPr id="311" name="" descr=""/>
          <p:cNvPicPr/>
          <p:nvPr/>
        </p:nvPicPr>
        <p:blipFill>
          <a:blip r:embed="rId54"/>
          <a:stretch/>
        </p:blipFill>
        <p:spPr>
          <a:xfrm>
            <a:off x="4152960" y="4373640"/>
            <a:ext cx="484560" cy="153360"/>
          </a:xfrm>
          <a:prstGeom prst="rect">
            <a:avLst/>
          </a:prstGeom>
          <a:ln w="0">
            <a:noFill/>
          </a:ln>
        </p:spPr>
      </p:pic>
      <p:sp>
        <p:nvSpPr>
          <p:cNvPr id="312" name="CustomShape 4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3216296-E766-40F8-AA67-E1DA7D6FD6D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21cm Signal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15" name="Picture 5" descr=""/>
          <p:cNvPicPr/>
          <p:nvPr/>
        </p:nvPicPr>
        <p:blipFill>
          <a:blip r:embed="rId1"/>
          <a:stretch/>
        </p:blipFill>
        <p:spPr>
          <a:xfrm>
            <a:off x="2417040" y="1440000"/>
            <a:ext cx="7120800" cy="957600"/>
          </a:xfrm>
          <a:prstGeom prst="rect">
            <a:avLst/>
          </a:prstGeom>
          <a:ln w="0">
            <a:noFill/>
          </a:ln>
        </p:spPr>
      </p:pic>
      <p:grpSp>
        <p:nvGrpSpPr>
          <p:cNvPr id="316" name="Group 2"/>
          <p:cNvGrpSpPr/>
          <p:nvPr/>
        </p:nvGrpSpPr>
        <p:grpSpPr>
          <a:xfrm>
            <a:off x="5240880" y="2520000"/>
            <a:ext cx="5016960" cy="3777840"/>
            <a:chOff x="5240880" y="2520000"/>
            <a:chExt cx="5016960" cy="3777840"/>
          </a:xfrm>
        </p:grpSpPr>
        <p:pic>
          <p:nvPicPr>
            <p:cNvPr id="317" name="Picture 6" descr="A picture containing chart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5240880" y="2520000"/>
              <a:ext cx="5016960" cy="3777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8" name="CustomShape 3"/>
            <p:cNvSpPr/>
            <p:nvPr/>
          </p:nvSpPr>
          <p:spPr>
            <a:xfrm>
              <a:off x="6365880" y="2956320"/>
              <a:ext cx="360" cy="2903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9" name="CustomShape 4"/>
            <p:cNvSpPr/>
            <p:nvPr/>
          </p:nvSpPr>
          <p:spPr>
            <a:xfrm>
              <a:off x="6859080" y="2983320"/>
              <a:ext cx="360" cy="2903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0" name="CustomShape 5"/>
            <p:cNvSpPr/>
            <p:nvPr/>
          </p:nvSpPr>
          <p:spPr>
            <a:xfrm>
              <a:off x="7745040" y="2956320"/>
              <a:ext cx="360" cy="2903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1" name="CustomShape 6"/>
          <p:cNvSpPr/>
          <p:nvPr/>
        </p:nvSpPr>
        <p:spPr>
          <a:xfrm>
            <a:off x="720360" y="2399400"/>
            <a:ext cx="3597840" cy="21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Effects that alter Spin Temperature: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Collisions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Lyman-alpha photons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Ionising UV photons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2" name="CustomShape 7"/>
          <p:cNvSpPr/>
          <p:nvPr/>
        </p:nvSpPr>
        <p:spPr>
          <a:xfrm>
            <a:off x="4140000" y="5760000"/>
            <a:ext cx="12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Dark Ages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3" name="CustomShape 8"/>
          <p:cNvSpPr/>
          <p:nvPr/>
        </p:nvSpPr>
        <p:spPr>
          <a:xfrm>
            <a:off x="6840000" y="2520000"/>
            <a:ext cx="12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First Stars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4" name="CustomShape 9"/>
          <p:cNvSpPr/>
          <p:nvPr/>
        </p:nvSpPr>
        <p:spPr>
          <a:xfrm>
            <a:off x="8100000" y="5220000"/>
            <a:ext cx="125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Heating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5" name="CustomShape 10"/>
          <p:cNvSpPr/>
          <p:nvPr/>
        </p:nvSpPr>
        <p:spPr>
          <a:xfrm>
            <a:off x="10080000" y="3420000"/>
            <a:ext cx="16178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Reionisation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6" name="Line 11"/>
          <p:cNvSpPr/>
          <p:nvPr/>
        </p:nvSpPr>
        <p:spPr>
          <a:xfrm flipV="1">
            <a:off x="5040000" y="3960000"/>
            <a:ext cx="1080000" cy="180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Line 12"/>
          <p:cNvSpPr/>
          <p:nvPr/>
        </p:nvSpPr>
        <p:spPr>
          <a:xfrm flipV="1">
            <a:off x="6366240" y="2700000"/>
            <a:ext cx="493560" cy="256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13"/>
          <p:cNvSpPr/>
          <p:nvPr/>
        </p:nvSpPr>
        <p:spPr>
          <a:xfrm flipH="1" flipV="1">
            <a:off x="7200000" y="4680000"/>
            <a:ext cx="900000" cy="72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14"/>
          <p:cNvSpPr/>
          <p:nvPr/>
        </p:nvSpPr>
        <p:spPr>
          <a:xfrm flipH="1">
            <a:off x="7745400" y="3600000"/>
            <a:ext cx="2334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5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31" name="CustomShape 16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10D9C97-9E90-4A8A-B668-7DBF927C6A6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Foregrounds and Systematics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44810CB-DB4F-48E5-B666-6DCDB8C3520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2376000" y="1440000"/>
            <a:ext cx="2662920" cy="1689840"/>
          </a:xfrm>
          <a:prstGeom prst="rect">
            <a:avLst/>
          </a:prstGeom>
          <a:ln w="0">
            <a:noFill/>
          </a:ln>
        </p:spPr>
      </p:pic>
      <p:sp>
        <p:nvSpPr>
          <p:cNvPr id="336" name="Line 4"/>
          <p:cNvSpPr/>
          <p:nvPr/>
        </p:nvSpPr>
        <p:spPr>
          <a:xfrm>
            <a:off x="7056000" y="2303280"/>
            <a:ext cx="288000" cy="288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Line 5"/>
          <p:cNvSpPr/>
          <p:nvPr/>
        </p:nvSpPr>
        <p:spPr>
          <a:xfrm flipH="1">
            <a:off x="7341480" y="2305800"/>
            <a:ext cx="293040" cy="2829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Line 6"/>
          <p:cNvSpPr/>
          <p:nvPr/>
        </p:nvSpPr>
        <p:spPr>
          <a:xfrm>
            <a:off x="7341480" y="2591280"/>
            <a:ext cx="360" cy="432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ine 7"/>
          <p:cNvSpPr/>
          <p:nvPr/>
        </p:nvSpPr>
        <p:spPr>
          <a:xfrm>
            <a:off x="7341480" y="3016080"/>
            <a:ext cx="1730520" cy="7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0" name="Picture 1_0" descr="A picture containing text, pool ball&#10;&#10;Description automatically generated"/>
          <p:cNvPicPr/>
          <p:nvPr/>
        </p:nvPicPr>
        <p:blipFill>
          <a:blip r:embed="rId2"/>
          <a:stretch/>
        </p:blipFill>
        <p:spPr>
          <a:xfrm>
            <a:off x="936000" y="1734840"/>
            <a:ext cx="1329840" cy="1143360"/>
          </a:xfrm>
          <a:prstGeom prst="rect">
            <a:avLst/>
          </a:prstGeom>
          <a:ln w="0">
            <a:noFill/>
          </a:ln>
        </p:spPr>
      </p:pic>
      <p:pic>
        <p:nvPicPr>
          <p:cNvPr id="341" name="" descr=""/>
          <p:cNvPicPr/>
          <p:nvPr/>
        </p:nvPicPr>
        <p:blipFill>
          <a:blip r:embed="rId3"/>
          <a:stretch/>
        </p:blipFill>
        <p:spPr>
          <a:xfrm>
            <a:off x="1224000" y="3094560"/>
            <a:ext cx="678240" cy="215640"/>
          </a:xfrm>
          <a:prstGeom prst="rect">
            <a:avLst/>
          </a:prstGeom>
          <a:ln w="0">
            <a:noFill/>
          </a:ln>
        </p:spPr>
      </p:pic>
      <p:pic>
        <p:nvPicPr>
          <p:cNvPr id="342" name="" descr=""/>
          <p:cNvPicPr/>
          <p:nvPr/>
        </p:nvPicPr>
        <p:blipFill>
          <a:blip r:embed="rId4"/>
          <a:stretch/>
        </p:blipFill>
        <p:spPr>
          <a:xfrm>
            <a:off x="4936680" y="3094560"/>
            <a:ext cx="1542240" cy="215640"/>
          </a:xfrm>
          <a:prstGeom prst="rect">
            <a:avLst/>
          </a:prstGeom>
          <a:ln w="0">
            <a:noFill/>
          </a:ln>
        </p:spPr>
      </p:pic>
      <p:pic>
        <p:nvPicPr>
          <p:cNvPr id="343" name="" descr=""/>
          <p:cNvPicPr/>
          <p:nvPr/>
        </p:nvPicPr>
        <p:blipFill>
          <a:blip r:embed="rId5"/>
          <a:stretch/>
        </p:blipFill>
        <p:spPr>
          <a:xfrm>
            <a:off x="2952000" y="3095280"/>
            <a:ext cx="934920" cy="215640"/>
          </a:xfrm>
          <a:prstGeom prst="rect">
            <a:avLst/>
          </a:prstGeom>
          <a:ln w="0">
            <a:noFill/>
          </a:ln>
        </p:spPr>
      </p:pic>
      <p:pic>
        <p:nvPicPr>
          <p:cNvPr id="344" name="" descr=""/>
          <p:cNvPicPr/>
          <p:nvPr/>
        </p:nvPicPr>
        <p:blipFill>
          <a:blip r:embed="rId6"/>
          <a:stretch/>
        </p:blipFill>
        <p:spPr>
          <a:xfrm>
            <a:off x="5184000" y="2231280"/>
            <a:ext cx="1542240" cy="215640"/>
          </a:xfrm>
          <a:prstGeom prst="rect">
            <a:avLst/>
          </a:prstGeom>
          <a:ln w="0">
            <a:noFill/>
          </a:ln>
        </p:spPr>
      </p:pic>
      <p:sp>
        <p:nvSpPr>
          <p:cNvPr id="345" name="CustomShape 8"/>
          <p:cNvSpPr/>
          <p:nvPr/>
        </p:nvSpPr>
        <p:spPr>
          <a:xfrm>
            <a:off x="9720000" y="2088000"/>
            <a:ext cx="2230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Galactic and extragalactic radio emissions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7"/>
          <a:stretch/>
        </p:blipFill>
        <p:spPr>
          <a:xfrm>
            <a:off x="326880" y="3672000"/>
            <a:ext cx="3486240" cy="2520000"/>
          </a:xfrm>
          <a:prstGeom prst="rect">
            <a:avLst/>
          </a:prstGeom>
          <a:ln w="0">
            <a:noFill/>
          </a:ln>
        </p:spPr>
      </p:pic>
      <p:pic>
        <p:nvPicPr>
          <p:cNvPr id="347" name="" descr=""/>
          <p:cNvPicPr/>
          <p:nvPr/>
        </p:nvPicPr>
        <p:blipFill>
          <a:blip r:embed="rId8"/>
          <a:stretch/>
        </p:blipFill>
        <p:spPr>
          <a:xfrm>
            <a:off x="4104000" y="3666240"/>
            <a:ext cx="3444480" cy="2489760"/>
          </a:xfrm>
          <a:prstGeom prst="rect">
            <a:avLst/>
          </a:prstGeom>
          <a:ln w="0">
            <a:noFill/>
          </a:ln>
        </p:spPr>
      </p:pic>
      <p:pic>
        <p:nvPicPr>
          <p:cNvPr id="348" name="" descr=""/>
          <p:cNvPicPr/>
          <p:nvPr/>
        </p:nvPicPr>
        <p:blipFill>
          <a:blip r:embed="rId9"/>
          <a:stretch/>
        </p:blipFill>
        <p:spPr>
          <a:xfrm>
            <a:off x="7728480" y="3600000"/>
            <a:ext cx="3611520" cy="261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Overview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importance in astronomy and cosmology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MCMC and Nested Sampling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of Bayesian data products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 example case – 21cm cosmology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Summary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2024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C609050-C73A-4E89-AB0C-C2320341050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21cm Data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2813400" y="1688400"/>
            <a:ext cx="6041520" cy="4525920"/>
          </a:xfrm>
          <a:prstGeom prst="rect">
            <a:avLst/>
          </a:prstGeom>
          <a:ln w="0"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1F26FDE-1330-43E2-801F-44E82C5A0F1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1980000" y="1425960"/>
            <a:ext cx="8169840" cy="73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Define a Model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900000" y="1620000"/>
            <a:ext cx="737856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Requirements for your model: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Includes truth within parameter space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Able to account for expected uncertainties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Minimal degeneracies with other components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1260000" y="3600000"/>
            <a:ext cx="215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Analytical models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7" name="CustomShape 4"/>
          <p:cNvSpPr/>
          <p:nvPr/>
        </p:nvSpPr>
        <p:spPr>
          <a:xfrm>
            <a:off x="5220000" y="3600000"/>
            <a:ext cx="179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Linear Models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8" name="CustomShape 5"/>
          <p:cNvSpPr/>
          <p:nvPr/>
        </p:nvSpPr>
        <p:spPr>
          <a:xfrm>
            <a:off x="8820000" y="3600000"/>
            <a:ext cx="215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Forward Models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9" name="CustomShape 6"/>
          <p:cNvSpPr/>
          <p:nvPr/>
        </p:nvSpPr>
        <p:spPr>
          <a:xfrm>
            <a:off x="900000" y="4680000"/>
            <a:ext cx="323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Fast to compute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Well constrained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Do not exist for all problems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0" name="CustomShape 7"/>
          <p:cNvSpPr/>
          <p:nvPr/>
        </p:nvSpPr>
        <p:spPr>
          <a:xfrm>
            <a:off x="4680000" y="4680000"/>
            <a:ext cx="3238560" cy="16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Fast to compute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Very general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Can become very high dimensional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Often not constrained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1" name="CustomShape 8"/>
          <p:cNvSpPr/>
          <p:nvPr/>
        </p:nvSpPr>
        <p:spPr>
          <a:xfrm>
            <a:off x="8568000" y="4680000"/>
            <a:ext cx="323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Specific to problem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Well constrained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Slow to compute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Machine Learning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2" name="CustomShape 9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63" name="CustomShape 10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6AFB2BA-8038-428F-916B-9167D0E2F9D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1115280" y="4032000"/>
            <a:ext cx="2304360" cy="54684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5172840" y="4049280"/>
            <a:ext cx="1739160" cy="630720"/>
          </a:xfrm>
          <a:prstGeom prst="rect">
            <a:avLst/>
          </a:prstGeom>
          <a:ln w="0">
            <a:noFill/>
          </a:ln>
        </p:spPr>
      </p:pic>
      <p:pic>
        <p:nvPicPr>
          <p:cNvPr id="366" name="" descr=""/>
          <p:cNvPicPr/>
          <p:nvPr/>
        </p:nvPicPr>
        <p:blipFill>
          <a:blip r:embed="rId3"/>
          <a:stretch/>
        </p:blipFill>
        <p:spPr>
          <a:xfrm>
            <a:off x="8999640" y="4068000"/>
            <a:ext cx="1347480" cy="30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Define a Model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1260000" y="2565000"/>
            <a:ext cx="4318560" cy="3235320"/>
          </a:xfrm>
          <a:prstGeom prst="rect">
            <a:avLst/>
          </a:prstGeom>
          <a:ln w="0"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6840000" y="2340000"/>
            <a:ext cx="302400" cy="1438560"/>
          </a:xfrm>
          <a:custGeom>
            <a:avLst/>
            <a:gdLst/>
            <a:ahLst/>
            <a:rect l="l" t="t" r="r" b="b"/>
            <a:pathLst>
              <a:path w="844" h="4000">
                <a:moveTo>
                  <a:pt x="500" y="0"/>
                </a:moveTo>
                <a:cubicBezTo>
                  <a:pt x="1500" y="2000"/>
                  <a:pt x="0" y="4000"/>
                  <a:pt x="0" y="400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"/>
          <p:cNvSpPr/>
          <p:nvPr/>
        </p:nvSpPr>
        <p:spPr>
          <a:xfrm>
            <a:off x="7380000" y="4860000"/>
            <a:ext cx="197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Analytical Model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72" name="CustomShape 5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A1F06DD9-35DD-455A-88D4-F5747B11902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2880000" y="1800000"/>
            <a:ext cx="5765400" cy="540000"/>
          </a:xfrm>
          <a:prstGeom prst="rect">
            <a:avLst/>
          </a:prstGeom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3"/>
          <a:stretch/>
        </p:blipFill>
        <p:spPr>
          <a:xfrm>
            <a:off x="6576480" y="3600000"/>
            <a:ext cx="4403520" cy="674280"/>
          </a:xfrm>
          <a:prstGeom prst="rect">
            <a:avLst/>
          </a:prstGeom>
          <a:ln w="0">
            <a:noFill/>
          </a:ln>
        </p:spPr>
      </p:pic>
      <p:pic>
        <p:nvPicPr>
          <p:cNvPr id="375" name="" descr=""/>
          <p:cNvPicPr/>
          <p:nvPr/>
        </p:nvPicPr>
        <p:blipFill>
          <a:blip r:embed="rId4"/>
          <a:stretch/>
        </p:blipFill>
        <p:spPr>
          <a:xfrm>
            <a:off x="7272000" y="5309640"/>
            <a:ext cx="2184840" cy="34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Define a Model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722400" y="2340000"/>
            <a:ext cx="597240" cy="1078560"/>
          </a:xfrm>
          <a:custGeom>
            <a:avLst/>
            <a:gdLst/>
            <a:ahLst/>
            <a:rect l="l" t="t" r="r" b="b"/>
            <a:pathLst>
              <a:path w="2160" h="3000">
                <a:moveTo>
                  <a:pt x="2160" y="0"/>
                </a:moveTo>
                <a:cubicBezTo>
                  <a:pt x="-840" y="1500"/>
                  <a:pt x="160" y="3000"/>
                  <a:pt x="160" y="300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"/>
          <p:cNvSpPr/>
          <p:nvPr/>
        </p:nvSpPr>
        <p:spPr>
          <a:xfrm>
            <a:off x="3960000" y="4513680"/>
            <a:ext cx="2518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Forward Model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6D816144-C784-46C6-AF10-1E67587BD04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2880360" y="1800000"/>
            <a:ext cx="5765400" cy="540000"/>
          </a:xfrm>
          <a:prstGeom prst="rect">
            <a:avLst/>
          </a:prstGeom>
          <a:ln w="0"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3420000" y="3207240"/>
            <a:ext cx="8280000" cy="752760"/>
          </a:xfrm>
          <a:prstGeom prst="rect">
            <a:avLst/>
          </a:prstGeom>
          <a:ln w="0">
            <a:noFill/>
          </a:ln>
        </p:spPr>
      </p:pic>
      <p:pic>
        <p:nvPicPr>
          <p:cNvPr id="383" name="" descr=""/>
          <p:cNvPicPr/>
          <p:nvPr/>
        </p:nvPicPr>
        <p:blipFill>
          <a:blip r:embed="rId3"/>
          <a:stretch/>
        </p:blipFill>
        <p:spPr>
          <a:xfrm>
            <a:off x="4140000" y="5014440"/>
            <a:ext cx="1440000" cy="38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Define a Prior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900000" y="1620000"/>
            <a:ext cx="521856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Requirements for your prior: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Includes the truth within the parameter space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Accurately reflects existing knowledge 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900000" y="3253680"/>
            <a:ext cx="179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Uniform priors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Known limits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3240000" y="3240000"/>
            <a:ext cx="251856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Log-Uniform priors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Known limits across orders of magnitude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6480000" y="3240000"/>
            <a:ext cx="251856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Gaussian priors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Known expectation and uncertainty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360000" y="4140000"/>
            <a:ext cx="2821320" cy="2113560"/>
          </a:xfrm>
          <a:prstGeom prst="rect">
            <a:avLst/>
          </a:prstGeom>
          <a:ln w="0">
            <a:noFill/>
          </a:ln>
        </p:spPr>
      </p:pic>
      <p:pic>
        <p:nvPicPr>
          <p:cNvPr id="390" name="" descr=""/>
          <p:cNvPicPr/>
          <p:nvPr/>
        </p:nvPicPr>
        <p:blipFill>
          <a:blip r:embed="rId2"/>
          <a:stretch/>
        </p:blipFill>
        <p:spPr>
          <a:xfrm>
            <a:off x="3060000" y="4097520"/>
            <a:ext cx="2878560" cy="2156040"/>
          </a:xfrm>
          <a:prstGeom prst="rect">
            <a:avLst/>
          </a:prstGeom>
          <a:ln w="0">
            <a:noFill/>
          </a:ln>
        </p:spPr>
      </p:pic>
      <p:pic>
        <p:nvPicPr>
          <p:cNvPr id="391" name="" descr=""/>
          <p:cNvPicPr/>
          <p:nvPr/>
        </p:nvPicPr>
        <p:blipFill>
          <a:blip r:embed="rId3"/>
          <a:stretch/>
        </p:blipFill>
        <p:spPr>
          <a:xfrm>
            <a:off x="6116760" y="4115520"/>
            <a:ext cx="2881800" cy="2158560"/>
          </a:xfrm>
          <a:prstGeom prst="rect">
            <a:avLst/>
          </a:prstGeom>
          <a:ln w="0">
            <a:noFill/>
          </a:ln>
        </p:spPr>
      </p:pic>
      <p:sp>
        <p:nvSpPr>
          <p:cNvPr id="392" name="CustomShape 6"/>
          <p:cNvSpPr/>
          <p:nvPr/>
        </p:nvSpPr>
        <p:spPr>
          <a:xfrm>
            <a:off x="9180000" y="3240000"/>
            <a:ext cx="2518560" cy="16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Any other probability distribution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Correlations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Conditions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Normalising flows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etc.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3" name="CustomShape 7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94" name="CustomShape 8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5ADFBC1-D7D5-49F2-8561-09D625C293E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Define a Prior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1728000" y="2296440"/>
            <a:ext cx="2881800" cy="2158560"/>
          </a:xfrm>
          <a:prstGeom prst="rect">
            <a:avLst/>
          </a:prstGeom>
          <a:ln w="0">
            <a:noFill/>
          </a:ln>
        </p:spPr>
      </p:pic>
      <p:pic>
        <p:nvPicPr>
          <p:cNvPr id="397" name="" descr=""/>
          <p:cNvPicPr/>
          <p:nvPr/>
        </p:nvPicPr>
        <p:blipFill>
          <a:blip r:embed="rId2"/>
          <a:stretch/>
        </p:blipFill>
        <p:spPr>
          <a:xfrm>
            <a:off x="6768000" y="2509560"/>
            <a:ext cx="3297960" cy="2092680"/>
          </a:xfrm>
          <a:prstGeom prst="rect">
            <a:avLst/>
          </a:prstGeom>
          <a:ln w="0"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8B92F45-9BBF-43C5-9F2B-3292D73B187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3"/>
          <a:stretch/>
        </p:blipFill>
        <p:spPr>
          <a:xfrm>
            <a:off x="2135160" y="1946880"/>
            <a:ext cx="2184840" cy="349560"/>
          </a:xfrm>
          <a:prstGeom prst="rect">
            <a:avLst/>
          </a:prstGeom>
          <a:ln w="0">
            <a:noFill/>
          </a:ln>
        </p:spPr>
      </p:pic>
      <p:pic>
        <p:nvPicPr>
          <p:cNvPr id="401" name="" descr=""/>
          <p:cNvPicPr/>
          <p:nvPr/>
        </p:nvPicPr>
        <p:blipFill>
          <a:blip r:embed="rId4"/>
          <a:stretch/>
        </p:blipFill>
        <p:spPr>
          <a:xfrm>
            <a:off x="7740000" y="1954440"/>
            <a:ext cx="1440000" cy="385560"/>
          </a:xfrm>
          <a:prstGeom prst="rect">
            <a:avLst/>
          </a:prstGeom>
          <a:ln w="0">
            <a:noFill/>
          </a:ln>
        </p:spPr>
      </p:pic>
      <p:pic>
        <p:nvPicPr>
          <p:cNvPr id="402" name="" descr=""/>
          <p:cNvPicPr/>
          <p:nvPr/>
        </p:nvPicPr>
        <p:blipFill>
          <a:blip r:embed="rId5"/>
          <a:stretch/>
        </p:blipFill>
        <p:spPr>
          <a:xfrm>
            <a:off x="2195640" y="4824000"/>
            <a:ext cx="1855800" cy="296280"/>
          </a:xfrm>
          <a:prstGeom prst="rect">
            <a:avLst/>
          </a:prstGeom>
          <a:ln w="0">
            <a:noFill/>
          </a:ln>
        </p:spPr>
      </p:pic>
      <p:pic>
        <p:nvPicPr>
          <p:cNvPr id="403" name="" descr=""/>
          <p:cNvPicPr/>
          <p:nvPr/>
        </p:nvPicPr>
        <p:blipFill>
          <a:blip r:embed="rId6"/>
          <a:stretch/>
        </p:blipFill>
        <p:spPr>
          <a:xfrm>
            <a:off x="2304000" y="5219640"/>
            <a:ext cx="1714320" cy="296280"/>
          </a:xfrm>
          <a:prstGeom prst="rect">
            <a:avLst/>
          </a:prstGeom>
          <a:ln w="0">
            <a:noFill/>
          </a:ln>
        </p:spPr>
      </p:pic>
      <p:pic>
        <p:nvPicPr>
          <p:cNvPr id="404" name="" descr=""/>
          <p:cNvPicPr/>
          <p:nvPr/>
        </p:nvPicPr>
        <p:blipFill>
          <a:blip r:embed="rId7"/>
          <a:stretch/>
        </p:blipFill>
        <p:spPr>
          <a:xfrm>
            <a:off x="2381760" y="5643360"/>
            <a:ext cx="1542240" cy="296280"/>
          </a:xfrm>
          <a:prstGeom prst="rect">
            <a:avLst/>
          </a:prstGeom>
          <a:ln w="0">
            <a:noFill/>
          </a:ln>
        </p:spPr>
      </p:pic>
      <p:pic>
        <p:nvPicPr>
          <p:cNvPr id="405" name="" descr=""/>
          <p:cNvPicPr/>
          <p:nvPr/>
        </p:nvPicPr>
        <p:blipFill>
          <a:blip r:embed="rId8"/>
          <a:stretch/>
        </p:blipFill>
        <p:spPr>
          <a:xfrm>
            <a:off x="7308000" y="5043240"/>
            <a:ext cx="2336400" cy="35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Define a Likelihood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900000" y="1620000"/>
            <a:ext cx="485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Probability of observing data, given a model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Usually describes noise structure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7020000" y="5400000"/>
            <a:ext cx="3778560" cy="71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lecture 16 for what to do if you cannot define a likelihood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09" name="CustomShape 4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10" name="CustomShape 5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8A83DAC7-625D-4FCF-9AB2-E5774AA1A82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1980000" y="2773080"/>
            <a:ext cx="6386400" cy="1006920"/>
          </a:xfrm>
          <a:prstGeom prst="rect">
            <a:avLst/>
          </a:prstGeom>
          <a:ln w="0">
            <a:noFill/>
          </a:ln>
        </p:spPr>
      </p:pic>
      <p:pic>
        <p:nvPicPr>
          <p:cNvPr id="412" name="" descr=""/>
          <p:cNvPicPr/>
          <p:nvPr/>
        </p:nvPicPr>
        <p:blipFill>
          <a:blip r:embed="rId2"/>
          <a:stretch/>
        </p:blipFill>
        <p:spPr>
          <a:xfrm>
            <a:off x="1260000" y="3888360"/>
            <a:ext cx="8697600" cy="791640"/>
          </a:xfrm>
          <a:prstGeom prst="rect">
            <a:avLst/>
          </a:prstGeom>
          <a:ln w="0">
            <a:noFill/>
          </a:ln>
        </p:spPr>
      </p:pic>
      <p:pic>
        <p:nvPicPr>
          <p:cNvPr id="413" name="" descr=""/>
          <p:cNvPicPr/>
          <p:nvPr/>
        </p:nvPicPr>
        <p:blipFill>
          <a:blip r:embed="rId3"/>
          <a:stretch/>
        </p:blipFill>
        <p:spPr>
          <a:xfrm>
            <a:off x="1260000" y="5220000"/>
            <a:ext cx="2871000" cy="38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2448000" y="1882800"/>
            <a:ext cx="4164480" cy="4164480"/>
          </a:xfrm>
          <a:prstGeom prst="rect">
            <a:avLst/>
          </a:prstGeom>
          <a:ln w="0">
            <a:noFill/>
          </a:ln>
        </p:spPr>
      </p:pic>
      <p:sp>
        <p:nvSpPr>
          <p:cNvPr id="415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Data Products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91EB666-B21C-4831-96D6-61D44975C8F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18" name="CustomShape 4"/>
          <p:cNvSpPr/>
          <p:nvPr/>
        </p:nvSpPr>
        <p:spPr>
          <a:xfrm>
            <a:off x="1152000" y="1485720"/>
            <a:ext cx="3526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Nested Sampling using PolyChord (Handley et al. 2015)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2"/>
          <a:stretch/>
        </p:blipFill>
        <p:spPr>
          <a:xfrm>
            <a:off x="7020000" y="3240000"/>
            <a:ext cx="3708000" cy="42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Marginalising Nuisance Parameters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2880000" y="5220000"/>
            <a:ext cx="6658560" cy="13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Marginalisation removes posterior dependence on uninteresting parameters, accounting for all values they can take and how probable those values are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23" name="CustomShape 4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AA85DB1-9174-414E-B371-5E8B1D9CA53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1"/>
          <a:stretch/>
        </p:blipFill>
        <p:spPr>
          <a:xfrm>
            <a:off x="3276000" y="2052000"/>
            <a:ext cx="5414040" cy="401400"/>
          </a:xfrm>
          <a:prstGeom prst="rect">
            <a:avLst/>
          </a:prstGeom>
          <a:ln w="0">
            <a:noFill/>
          </a:ln>
        </p:spPr>
      </p:pic>
      <p:pic>
        <p:nvPicPr>
          <p:cNvPr id="425" name="" descr=""/>
          <p:cNvPicPr/>
          <p:nvPr/>
        </p:nvPicPr>
        <p:blipFill>
          <a:blip r:embed="rId2"/>
          <a:stretch/>
        </p:blipFill>
        <p:spPr>
          <a:xfrm>
            <a:off x="4500000" y="3060000"/>
            <a:ext cx="2906280" cy="709920"/>
          </a:xfrm>
          <a:prstGeom prst="rect">
            <a:avLst/>
          </a:prstGeom>
          <a:ln w="0">
            <a:noFill/>
          </a:ln>
        </p:spPr>
      </p:pic>
      <p:pic>
        <p:nvPicPr>
          <p:cNvPr id="426" name="" descr=""/>
          <p:cNvPicPr/>
          <p:nvPr/>
        </p:nvPicPr>
        <p:blipFill>
          <a:blip r:embed="rId3"/>
          <a:stretch/>
        </p:blipFill>
        <p:spPr>
          <a:xfrm>
            <a:off x="2880000" y="4032000"/>
            <a:ext cx="6383160" cy="9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Marginalising Nuisance Parameters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7A312BA-6F1E-4AB7-8F78-F6A1912EBCA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1368360" y="1872360"/>
            <a:ext cx="3814920" cy="3814920"/>
          </a:xfrm>
          <a:prstGeom prst="rect">
            <a:avLst/>
          </a:prstGeom>
          <a:ln w="0">
            <a:noFill/>
          </a:ln>
        </p:spPr>
      </p:pic>
      <p:pic>
        <p:nvPicPr>
          <p:cNvPr id="431" name="" descr=""/>
          <p:cNvPicPr/>
          <p:nvPr/>
        </p:nvPicPr>
        <p:blipFill>
          <a:blip r:embed="rId2"/>
          <a:stretch/>
        </p:blipFill>
        <p:spPr>
          <a:xfrm>
            <a:off x="6480000" y="2304000"/>
            <a:ext cx="4534920" cy="339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Importance in Astronomy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76F03A1-937A-4992-AC66-5916F23A4F6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20000" y="1944000"/>
            <a:ext cx="5254920" cy="21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Applicable to science in general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Measuring individual, unchanging properties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Often making individual measurements with individual instruments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6336000" y="1415880"/>
            <a:ext cx="4538160" cy="463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Model Comparison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FF49327-CE24-425A-9FAD-45848EE930F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35" name="CustomShape 4"/>
          <p:cNvSpPr/>
          <p:nvPr/>
        </p:nvSpPr>
        <p:spPr>
          <a:xfrm>
            <a:off x="2376360" y="2926080"/>
            <a:ext cx="7054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Preferential betting odds of model 1 in comparison to model 2 are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6" name="CustomShape 5"/>
          <p:cNvSpPr/>
          <p:nvPr/>
        </p:nvSpPr>
        <p:spPr>
          <a:xfrm>
            <a:off x="3672000" y="5040000"/>
            <a:ext cx="4606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Provided the same data set is used for both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4140000" y="1687320"/>
            <a:ext cx="3565440" cy="86868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2"/>
          <a:stretch/>
        </p:blipFill>
        <p:spPr>
          <a:xfrm>
            <a:off x="3553920" y="3780000"/>
            <a:ext cx="766080" cy="720000"/>
          </a:xfrm>
          <a:prstGeom prst="rect">
            <a:avLst/>
          </a:prstGeom>
          <a:ln w="0">
            <a:noFill/>
          </a:ln>
        </p:spPr>
      </p:pic>
      <p:pic>
        <p:nvPicPr>
          <p:cNvPr id="439" name="" descr=""/>
          <p:cNvPicPr/>
          <p:nvPr/>
        </p:nvPicPr>
        <p:blipFill>
          <a:blip r:embed="rId3"/>
          <a:stretch/>
        </p:blipFill>
        <p:spPr>
          <a:xfrm>
            <a:off x="5779080" y="3960000"/>
            <a:ext cx="2500920" cy="38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Model Comparison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86B90D1-8368-4A3D-8D93-3D1B3EBE424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43" name="CustomShape 4"/>
          <p:cNvSpPr/>
          <p:nvPr/>
        </p:nvSpPr>
        <p:spPr>
          <a:xfrm>
            <a:off x="1440000" y="1656000"/>
            <a:ext cx="899928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Consider, instead of analytical Gaussian signal model, we use a neural net train to simulate realistic signals from physical properties (lecture 15 will cover this more)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Fit both models and compare evidence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1"/>
          <a:stretch/>
        </p:blipFill>
        <p:spPr>
          <a:xfrm>
            <a:off x="1008000" y="3261600"/>
            <a:ext cx="3670560" cy="2749680"/>
          </a:xfrm>
          <a:prstGeom prst="rect">
            <a:avLst/>
          </a:prstGeom>
          <a:ln w="0">
            <a:noFill/>
          </a:ln>
        </p:spPr>
      </p:pic>
      <p:pic>
        <p:nvPicPr>
          <p:cNvPr id="445" name="" descr=""/>
          <p:cNvPicPr/>
          <p:nvPr/>
        </p:nvPicPr>
        <p:blipFill>
          <a:blip r:embed="rId2"/>
          <a:stretch/>
        </p:blipFill>
        <p:spPr>
          <a:xfrm>
            <a:off x="5760360" y="3248280"/>
            <a:ext cx="3599280" cy="2696400"/>
          </a:xfrm>
          <a:prstGeom prst="rect">
            <a:avLst/>
          </a:prstGeom>
          <a:ln w="0">
            <a:noFill/>
          </a:ln>
        </p:spPr>
      </p:pic>
      <p:pic>
        <p:nvPicPr>
          <p:cNvPr id="446" name="" descr=""/>
          <p:cNvPicPr/>
          <p:nvPr/>
        </p:nvPicPr>
        <p:blipFill>
          <a:blip r:embed="rId3"/>
          <a:stretch/>
        </p:blipFill>
        <p:spPr>
          <a:xfrm>
            <a:off x="1169280" y="2995560"/>
            <a:ext cx="3474720" cy="259560"/>
          </a:xfrm>
          <a:prstGeom prst="rect">
            <a:avLst/>
          </a:prstGeom>
          <a:ln w="0">
            <a:noFill/>
          </a:ln>
        </p:spPr>
      </p:pic>
      <p:pic>
        <p:nvPicPr>
          <p:cNvPr id="447" name="" descr=""/>
          <p:cNvPicPr/>
          <p:nvPr/>
        </p:nvPicPr>
        <p:blipFill>
          <a:blip r:embed="rId4"/>
          <a:stretch/>
        </p:blipFill>
        <p:spPr>
          <a:xfrm>
            <a:off x="5973480" y="2952000"/>
            <a:ext cx="3170520" cy="291960"/>
          </a:xfrm>
          <a:prstGeom prst="rect">
            <a:avLst/>
          </a:prstGeom>
          <a:ln w="0">
            <a:noFill/>
          </a:ln>
        </p:spPr>
      </p:pic>
      <p:pic>
        <p:nvPicPr>
          <p:cNvPr id="448" name="" descr=""/>
          <p:cNvPicPr/>
          <p:nvPr/>
        </p:nvPicPr>
        <p:blipFill>
          <a:blip r:embed="rId5"/>
          <a:stretch/>
        </p:blipFill>
        <p:spPr>
          <a:xfrm>
            <a:off x="7560000" y="5940000"/>
            <a:ext cx="3960000" cy="25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Model Confidence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3BDB79F-AFD6-4AA7-8922-EA0A0FFA36B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936000" y="1629720"/>
            <a:ext cx="7270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confident can you be that you have detected the signal you are looking for?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3" name="CustomShape 5"/>
          <p:cNvSpPr/>
          <p:nvPr/>
        </p:nvSpPr>
        <p:spPr>
          <a:xfrm>
            <a:off x="1224000" y="3672000"/>
            <a:ext cx="863892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Fit the same data set with another model in which everything is identical except that the component of interest has been removed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3108600" y="2592000"/>
            <a:ext cx="4955400" cy="73800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3420000" y="5063760"/>
            <a:ext cx="4500000" cy="336240"/>
          </a:xfrm>
          <a:prstGeom prst="rect">
            <a:avLst/>
          </a:prstGeom>
          <a:ln w="0">
            <a:noFill/>
          </a:ln>
        </p:spPr>
      </p:pic>
      <p:pic>
        <p:nvPicPr>
          <p:cNvPr id="456" name="" descr=""/>
          <p:cNvPicPr/>
          <p:nvPr/>
        </p:nvPicPr>
        <p:blipFill>
          <a:blip r:embed="rId3"/>
          <a:stretch/>
        </p:blipFill>
        <p:spPr>
          <a:xfrm>
            <a:off x="4037040" y="4553280"/>
            <a:ext cx="3234960" cy="306720"/>
          </a:xfrm>
          <a:prstGeom prst="rect">
            <a:avLst/>
          </a:prstGeom>
          <a:ln w="0">
            <a:noFill/>
          </a:ln>
        </p:spPr>
      </p:pic>
      <p:pic>
        <p:nvPicPr>
          <p:cNvPr id="457" name="" descr=""/>
          <p:cNvPicPr/>
          <p:nvPr/>
        </p:nvPicPr>
        <p:blipFill>
          <a:blip r:embed="rId4"/>
          <a:stretch/>
        </p:blipFill>
        <p:spPr>
          <a:xfrm>
            <a:off x="5040000" y="5605920"/>
            <a:ext cx="1437480" cy="44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Model Optimisation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198B78E-D6E3-4564-9597-D7197821964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1"/>
          <a:stretch/>
        </p:blipFill>
        <p:spPr>
          <a:xfrm>
            <a:off x="1165320" y="2874600"/>
            <a:ext cx="3297960" cy="2092680"/>
          </a:xfrm>
          <a:prstGeom prst="rect">
            <a:avLst/>
          </a:prstGeom>
          <a:ln w="0">
            <a:noFill/>
          </a:ln>
        </p:spPr>
      </p:pic>
      <p:sp>
        <p:nvSpPr>
          <p:cNvPr id="462" name="TextShape 4"/>
          <p:cNvSpPr/>
          <p:nvPr/>
        </p:nvSpPr>
        <p:spPr>
          <a:xfrm>
            <a:off x="1728000" y="1728000"/>
            <a:ext cx="8495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Consider a case where our model cannot exactly match the data to within noise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63" name="CustomShape 5"/>
          <p:cNvSpPr/>
          <p:nvPr/>
        </p:nvSpPr>
        <p:spPr>
          <a:xfrm>
            <a:off x="9576000" y="2736000"/>
            <a:ext cx="302400" cy="1438560"/>
          </a:xfrm>
          <a:custGeom>
            <a:avLst/>
            <a:gdLst/>
            <a:ahLst/>
            <a:rect l="l" t="t" r="r" b="b"/>
            <a:pathLst>
              <a:path w="844" h="4000">
                <a:moveTo>
                  <a:pt x="500" y="0"/>
                </a:moveTo>
                <a:cubicBezTo>
                  <a:pt x="1500" y="2000"/>
                  <a:pt x="0" y="4000"/>
                  <a:pt x="0" y="4000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64" name="" descr=""/>
          <p:cNvPicPr/>
          <p:nvPr/>
        </p:nvPicPr>
        <p:blipFill>
          <a:blip r:embed="rId2"/>
          <a:stretch/>
        </p:blipFill>
        <p:spPr>
          <a:xfrm>
            <a:off x="4539960" y="2520000"/>
            <a:ext cx="7160040" cy="643320"/>
          </a:xfrm>
          <a:prstGeom prst="rect">
            <a:avLst/>
          </a:prstGeom>
          <a:ln w="0">
            <a:noFill/>
          </a:ln>
        </p:spPr>
      </p:pic>
      <p:pic>
        <p:nvPicPr>
          <p:cNvPr id="465" name="" descr=""/>
          <p:cNvPicPr/>
          <p:nvPr/>
        </p:nvPicPr>
        <p:blipFill>
          <a:blip r:embed="rId3"/>
          <a:stretch/>
        </p:blipFill>
        <p:spPr>
          <a:xfrm>
            <a:off x="4284000" y="4256640"/>
            <a:ext cx="7415280" cy="67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Model Optimisation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5B82052-BA51-4407-BE4D-967932385CB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469" name="Graphic 2" descr=""/>
          <p:cNvPicPr/>
          <p:nvPr/>
        </p:nvPicPr>
        <p:blipFill>
          <a:blip r:embed="rId1"/>
          <a:stretch/>
        </p:blipFill>
        <p:spPr>
          <a:xfrm>
            <a:off x="717120" y="1831680"/>
            <a:ext cx="4041720" cy="2564640"/>
          </a:xfrm>
          <a:prstGeom prst="rect">
            <a:avLst/>
          </a:prstGeom>
          <a:ln w="0">
            <a:noFill/>
          </a:ln>
        </p:spPr>
      </p:pic>
      <p:sp>
        <p:nvSpPr>
          <p:cNvPr id="470" name="CustomShape 4"/>
          <p:cNvSpPr/>
          <p:nvPr/>
        </p:nvSpPr>
        <p:spPr>
          <a:xfrm>
            <a:off x="2878920" y="3153960"/>
            <a:ext cx="2232000" cy="69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5"/>
          <p:cNvSpPr/>
          <p:nvPr/>
        </p:nvSpPr>
        <p:spPr>
          <a:xfrm>
            <a:off x="2975040" y="2584440"/>
            <a:ext cx="2126880" cy="70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6"/>
          <p:cNvSpPr/>
          <p:nvPr/>
        </p:nvSpPr>
        <p:spPr>
          <a:xfrm>
            <a:off x="3999960" y="2750760"/>
            <a:ext cx="1145880" cy="5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7"/>
          <p:cNvSpPr/>
          <p:nvPr/>
        </p:nvSpPr>
        <p:spPr>
          <a:xfrm>
            <a:off x="5084280" y="3710160"/>
            <a:ext cx="4996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Latin Modern Roman"/>
                <a:ea typeface="DejaVu Sans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Latin Modern Roman"/>
                <a:ea typeface="DejaVu Sans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4" name="CustomShape 8"/>
          <p:cNvSpPr/>
          <p:nvPr/>
        </p:nvSpPr>
        <p:spPr>
          <a:xfrm>
            <a:off x="5147280" y="3154320"/>
            <a:ext cx="4996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Latin Modern Roman"/>
                <a:ea typeface="DejaVu Sans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Latin Modern Roman"/>
                <a:ea typeface="DejaVu Sans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5" name="CustomShape 9"/>
          <p:cNvSpPr/>
          <p:nvPr/>
        </p:nvSpPr>
        <p:spPr>
          <a:xfrm>
            <a:off x="5182920" y="2598480"/>
            <a:ext cx="4996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Latin Modern Roman"/>
                <a:ea typeface="DejaVu Sans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Latin Modern Roman"/>
                <a:ea typeface="DejaVu Sans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6" name="CustomShape 10"/>
          <p:cNvSpPr/>
          <p:nvPr/>
        </p:nvSpPr>
        <p:spPr>
          <a:xfrm>
            <a:off x="2160000" y="1728000"/>
            <a:ext cx="1222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Regions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77" name="Graphic 4" descr=""/>
          <p:cNvPicPr/>
          <p:nvPr/>
        </p:nvPicPr>
        <p:blipFill>
          <a:blip r:embed="rId2"/>
          <a:stretch/>
        </p:blipFill>
        <p:spPr>
          <a:xfrm>
            <a:off x="6938640" y="1921680"/>
            <a:ext cx="3978720" cy="2529000"/>
          </a:xfrm>
          <a:prstGeom prst="rect">
            <a:avLst/>
          </a:prstGeom>
          <a:ln w="0">
            <a:noFill/>
          </a:ln>
        </p:spPr>
      </p:pic>
      <p:sp>
        <p:nvSpPr>
          <p:cNvPr id="478" name="CustomShape 11"/>
          <p:cNvSpPr/>
          <p:nvPr/>
        </p:nvSpPr>
        <p:spPr>
          <a:xfrm>
            <a:off x="6231960" y="3674520"/>
            <a:ext cx="4996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Latin Modern Roman"/>
                <a:ea typeface="DejaVu Sans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Latin Modern Roman"/>
                <a:ea typeface="DejaVu Sans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9" name="CustomShape 12"/>
          <p:cNvSpPr/>
          <p:nvPr/>
        </p:nvSpPr>
        <p:spPr>
          <a:xfrm>
            <a:off x="6151320" y="3190320"/>
            <a:ext cx="4996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Latin Modern Roman"/>
                <a:ea typeface="DejaVu Sans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Latin Modern Roman"/>
                <a:ea typeface="DejaVu Sans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0" name="CustomShape 13"/>
          <p:cNvSpPr/>
          <p:nvPr/>
        </p:nvSpPr>
        <p:spPr>
          <a:xfrm>
            <a:off x="6151320" y="2751120"/>
            <a:ext cx="4996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Latin Modern Roman"/>
                <a:ea typeface="DejaVu Sans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Latin Modern Roman"/>
                <a:ea typeface="DejaVu Sans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1" name="CustomShape 14"/>
          <p:cNvSpPr/>
          <p:nvPr/>
        </p:nvSpPr>
        <p:spPr>
          <a:xfrm>
            <a:off x="6195960" y="2338920"/>
            <a:ext cx="4996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Latin Modern Roman"/>
                <a:ea typeface="DejaVu Sans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Latin Modern Roman"/>
                <a:ea typeface="DejaVu Sans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2" name="CustomShape 15"/>
          <p:cNvSpPr/>
          <p:nvPr/>
        </p:nvSpPr>
        <p:spPr>
          <a:xfrm>
            <a:off x="6509880" y="4042080"/>
            <a:ext cx="4996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Latin Modern Roman"/>
                <a:ea typeface="DejaVu Sans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Latin Modern Roman"/>
                <a:ea typeface="DejaVu Sans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3" name="CustomShape 16"/>
          <p:cNvSpPr/>
          <p:nvPr/>
        </p:nvSpPr>
        <p:spPr>
          <a:xfrm>
            <a:off x="6446880" y="1962360"/>
            <a:ext cx="49968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Latin Modern Roman"/>
                <a:ea typeface="DejaVu Sans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Latin Modern Roman"/>
                <a:ea typeface="DejaVu Sans"/>
              </a:rPr>
              <a:t>6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84" name="CustomShape 17"/>
          <p:cNvSpPr/>
          <p:nvPr/>
        </p:nvSpPr>
        <p:spPr>
          <a:xfrm flipV="1">
            <a:off x="6850080" y="3197520"/>
            <a:ext cx="1891440" cy="97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18"/>
          <p:cNvSpPr/>
          <p:nvPr/>
        </p:nvSpPr>
        <p:spPr>
          <a:xfrm flipV="1">
            <a:off x="6590160" y="3054240"/>
            <a:ext cx="2061720" cy="73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19"/>
          <p:cNvSpPr/>
          <p:nvPr/>
        </p:nvSpPr>
        <p:spPr>
          <a:xfrm flipV="1">
            <a:off x="6518520" y="2902320"/>
            <a:ext cx="1918080" cy="46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20"/>
          <p:cNvSpPr/>
          <p:nvPr/>
        </p:nvSpPr>
        <p:spPr>
          <a:xfrm flipV="1">
            <a:off x="6518520" y="2687400"/>
            <a:ext cx="1272960" cy="23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21"/>
          <p:cNvSpPr/>
          <p:nvPr/>
        </p:nvSpPr>
        <p:spPr>
          <a:xfrm flipV="1">
            <a:off x="6626160" y="2578320"/>
            <a:ext cx="329868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2"/>
          <p:cNvSpPr/>
          <p:nvPr/>
        </p:nvSpPr>
        <p:spPr>
          <a:xfrm>
            <a:off x="6868080" y="2185920"/>
            <a:ext cx="3406320" cy="41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23"/>
          <p:cNvSpPr/>
          <p:nvPr/>
        </p:nvSpPr>
        <p:spPr>
          <a:xfrm>
            <a:off x="8424000" y="1741680"/>
            <a:ext cx="12229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Regions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1" name="CustomShape 24"/>
          <p:cNvSpPr/>
          <p:nvPr/>
        </p:nvSpPr>
        <p:spPr>
          <a:xfrm>
            <a:off x="3024000" y="5760000"/>
            <a:ext cx="69829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many parameters/how complex a model should be used?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2" name="CustomShape 25"/>
          <p:cNvSpPr/>
          <p:nvPr/>
        </p:nvSpPr>
        <p:spPr>
          <a:xfrm>
            <a:off x="4248000" y="1561680"/>
            <a:ext cx="33829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Parametrise by spectral index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3"/>
          <a:stretch/>
        </p:blipFill>
        <p:spPr>
          <a:xfrm>
            <a:off x="1800000" y="4644000"/>
            <a:ext cx="9022680" cy="9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" descr=""/>
          <p:cNvPicPr/>
          <p:nvPr/>
        </p:nvPicPr>
        <p:blipFill>
          <a:blip r:embed="rId1"/>
          <a:stretch/>
        </p:blipFill>
        <p:spPr>
          <a:xfrm>
            <a:off x="2952000" y="1944000"/>
            <a:ext cx="4790160" cy="3588480"/>
          </a:xfrm>
          <a:prstGeom prst="rect">
            <a:avLst/>
          </a:prstGeom>
          <a:ln w="0">
            <a:noFill/>
          </a:ln>
        </p:spPr>
      </p:pic>
      <p:sp>
        <p:nvSpPr>
          <p:cNvPr id="495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Model Optimisation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31FDD87-FC9A-4B2A-80C7-5BE2DEA4599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1080000" y="1512000"/>
            <a:ext cx="101509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Models that give better fits to the data give a higher Bayesian evidence, but additional parameters in the model that do not improve the fit are penalised in the Bayesian evidence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9" name="Line 5"/>
          <p:cNvSpPr/>
          <p:nvPr/>
        </p:nvSpPr>
        <p:spPr>
          <a:xfrm>
            <a:off x="3672000" y="5616000"/>
            <a:ext cx="108000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Line 6"/>
          <p:cNvSpPr/>
          <p:nvPr/>
        </p:nvSpPr>
        <p:spPr>
          <a:xfrm>
            <a:off x="4896000" y="5616000"/>
            <a:ext cx="223200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TextShape 7"/>
          <p:cNvSpPr/>
          <p:nvPr/>
        </p:nvSpPr>
        <p:spPr>
          <a:xfrm>
            <a:off x="3024000" y="5760000"/>
            <a:ext cx="1583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Improving fit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2" name="TextShape 8"/>
          <p:cNvSpPr/>
          <p:nvPr/>
        </p:nvSpPr>
        <p:spPr>
          <a:xfrm>
            <a:off x="5184000" y="5760000"/>
            <a:ext cx="21592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Occam Penalty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7560000" y="2625120"/>
            <a:ext cx="4320000" cy="2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Summary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3"/>
          <p:cNvSpPr/>
          <p:nvPr/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2024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08" name="CustomShape 5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FA62446-CC52-452F-A1E3-A72210ACF89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09" name="CustomShape 6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lvl="3" marL="864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Recaped  MCMC and Nested Sampling and their respective uses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Learnt the basics of 21cm cosmology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Discussed how to define models, priors and likelihoods in practice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Covered how to used Bayesian data products to interpret results: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Marginalising nuisance parameters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Comparing different models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Optimising inexact models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Quantifying confidences in results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Bayes Theorem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520000" y="3600000"/>
            <a:ext cx="125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69a2e"/>
                </a:solidFill>
                <a:latin typeface="Arial"/>
                <a:ea typeface="DejaVu Sans"/>
              </a:rPr>
              <a:t>Posterior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5580000" y="3240000"/>
            <a:ext cx="161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254d81"/>
                </a:solidFill>
                <a:latin typeface="Arial"/>
                <a:ea typeface="DejaVu Sans"/>
              </a:rPr>
              <a:t>Likelihood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8280000" y="3613680"/>
            <a:ext cx="161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  <a:ea typeface="DejaVu Sans"/>
              </a:rPr>
              <a:t>Prior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7560000" y="5220000"/>
            <a:ext cx="161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800080"/>
                </a:solidFill>
                <a:latin typeface="Arial"/>
                <a:ea typeface="DejaVu Sans"/>
              </a:rPr>
              <a:t>Evidence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" name="Line 6"/>
          <p:cNvSpPr/>
          <p:nvPr/>
        </p:nvSpPr>
        <p:spPr>
          <a:xfrm>
            <a:off x="3060000" y="3946320"/>
            <a:ext cx="1620000" cy="91368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7"/>
          <p:cNvSpPr/>
          <p:nvPr/>
        </p:nvSpPr>
        <p:spPr>
          <a:xfrm flipV="1">
            <a:off x="3060000" y="2700000"/>
            <a:ext cx="180000" cy="90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8"/>
          <p:cNvSpPr/>
          <p:nvPr/>
        </p:nvSpPr>
        <p:spPr>
          <a:xfrm>
            <a:off x="5400000" y="2160000"/>
            <a:ext cx="540000" cy="108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9"/>
          <p:cNvSpPr/>
          <p:nvPr/>
        </p:nvSpPr>
        <p:spPr>
          <a:xfrm>
            <a:off x="6120000" y="3600000"/>
            <a:ext cx="180000" cy="47412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10"/>
          <p:cNvSpPr/>
          <p:nvPr/>
        </p:nvSpPr>
        <p:spPr>
          <a:xfrm>
            <a:off x="8100000" y="2160000"/>
            <a:ext cx="540000" cy="144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11"/>
          <p:cNvSpPr/>
          <p:nvPr/>
        </p:nvSpPr>
        <p:spPr>
          <a:xfrm flipV="1">
            <a:off x="7020000" y="3780000"/>
            <a:ext cx="1260000" cy="54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Line 12"/>
          <p:cNvSpPr/>
          <p:nvPr/>
        </p:nvSpPr>
        <p:spPr>
          <a:xfrm>
            <a:off x="7380000" y="2880000"/>
            <a:ext cx="540000" cy="234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13"/>
          <p:cNvSpPr/>
          <p:nvPr/>
        </p:nvSpPr>
        <p:spPr>
          <a:xfrm>
            <a:off x="6840000" y="5220000"/>
            <a:ext cx="720000" cy="18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4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D11250C-6310-4D8F-B530-6141AA49406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016000" y="1764000"/>
            <a:ext cx="7856640" cy="108000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4716000" y="4182120"/>
            <a:ext cx="2234880" cy="132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Bayesian Data Products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800000" y="2617920"/>
            <a:ext cx="2518200" cy="188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Model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Prior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Likelihood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7560000" y="2700000"/>
            <a:ext cx="251820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Products: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Posterior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Evidence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BC50DDC-8684-4B53-8E7C-38A245F0794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3966840" y="1792080"/>
            <a:ext cx="3053160" cy="54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1200240" y="3108600"/>
            <a:ext cx="4019760" cy="301140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5400000" y="2328120"/>
            <a:ext cx="5542200" cy="4151880"/>
          </a:xfrm>
          <a:prstGeom prst="rect">
            <a:avLst/>
          </a:prstGeom>
          <a:ln w="0"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Posteriors and Parameter Estimation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A3D6CFE-6875-40BE-A52D-4332ED7382F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936000" y="1688400"/>
            <a:ext cx="539892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Find the distribution of most probable parameter values given the data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Requires a mechanism for efficiently exploring the parameter space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MCMC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AD6FC54-2487-4886-8B53-6EED34D7A0C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2204280" y="352620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>
            <a:off x="2348280" y="539820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6"/>
          <p:cNvSpPr/>
          <p:nvPr/>
        </p:nvSpPr>
        <p:spPr>
          <a:xfrm>
            <a:off x="3140280" y="446220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7"/>
          <p:cNvSpPr/>
          <p:nvPr/>
        </p:nvSpPr>
        <p:spPr>
          <a:xfrm>
            <a:off x="1556280" y="460620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8"/>
          <p:cNvSpPr/>
          <p:nvPr/>
        </p:nvSpPr>
        <p:spPr>
          <a:xfrm>
            <a:off x="3068280" y="172620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9"/>
          <p:cNvSpPr/>
          <p:nvPr/>
        </p:nvSpPr>
        <p:spPr>
          <a:xfrm>
            <a:off x="1124280" y="244620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0"/>
          <p:cNvSpPr/>
          <p:nvPr/>
        </p:nvSpPr>
        <p:spPr>
          <a:xfrm>
            <a:off x="980280" y="359820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1"/>
          <p:cNvSpPr/>
          <p:nvPr/>
        </p:nvSpPr>
        <p:spPr>
          <a:xfrm>
            <a:off x="2276280" y="244620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Line 12"/>
          <p:cNvSpPr/>
          <p:nvPr/>
        </p:nvSpPr>
        <p:spPr>
          <a:xfrm flipV="1">
            <a:off x="2564280" y="2014200"/>
            <a:ext cx="432000" cy="36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13"/>
          <p:cNvSpPr/>
          <p:nvPr/>
        </p:nvSpPr>
        <p:spPr>
          <a:xfrm flipH="1">
            <a:off x="2636280" y="2158200"/>
            <a:ext cx="432000" cy="3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Line 14"/>
          <p:cNvSpPr/>
          <p:nvPr/>
        </p:nvSpPr>
        <p:spPr>
          <a:xfrm flipV="1">
            <a:off x="1844280" y="3886200"/>
            <a:ext cx="360000" cy="648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Line 15"/>
          <p:cNvSpPr/>
          <p:nvPr/>
        </p:nvSpPr>
        <p:spPr>
          <a:xfrm>
            <a:off x="1556280" y="2590200"/>
            <a:ext cx="64800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Line 16"/>
          <p:cNvSpPr/>
          <p:nvPr/>
        </p:nvSpPr>
        <p:spPr>
          <a:xfrm flipV="1">
            <a:off x="2348280" y="2878200"/>
            <a:ext cx="360" cy="576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17"/>
          <p:cNvSpPr/>
          <p:nvPr/>
        </p:nvSpPr>
        <p:spPr>
          <a:xfrm flipV="1">
            <a:off x="1124280" y="2878200"/>
            <a:ext cx="72000" cy="648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18"/>
          <p:cNvSpPr/>
          <p:nvPr/>
        </p:nvSpPr>
        <p:spPr>
          <a:xfrm flipV="1">
            <a:off x="2636280" y="4750200"/>
            <a:ext cx="432000" cy="576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19"/>
          <p:cNvSpPr/>
          <p:nvPr/>
        </p:nvSpPr>
        <p:spPr>
          <a:xfrm>
            <a:off x="1988280" y="4894200"/>
            <a:ext cx="432000" cy="504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20"/>
          <p:cNvSpPr/>
          <p:nvPr/>
        </p:nvSpPr>
        <p:spPr>
          <a:xfrm flipH="1">
            <a:off x="2708280" y="4894200"/>
            <a:ext cx="432000" cy="576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21"/>
          <p:cNvSpPr/>
          <p:nvPr/>
        </p:nvSpPr>
        <p:spPr>
          <a:xfrm>
            <a:off x="2636280" y="3886200"/>
            <a:ext cx="576000" cy="504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Line 22"/>
          <p:cNvSpPr/>
          <p:nvPr/>
        </p:nvSpPr>
        <p:spPr>
          <a:xfrm flipH="1" flipV="1">
            <a:off x="1916280" y="5038200"/>
            <a:ext cx="360000" cy="432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Line 23"/>
          <p:cNvSpPr/>
          <p:nvPr/>
        </p:nvSpPr>
        <p:spPr>
          <a:xfrm flipH="1" flipV="1">
            <a:off x="1268280" y="4030200"/>
            <a:ext cx="288000" cy="576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24"/>
          <p:cNvSpPr/>
          <p:nvPr/>
        </p:nvSpPr>
        <p:spPr>
          <a:xfrm flipH="1">
            <a:off x="2636640" y="2158200"/>
            <a:ext cx="432000" cy="36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25"/>
          <p:cNvSpPr/>
          <p:nvPr/>
        </p:nvSpPr>
        <p:spPr>
          <a:xfrm>
            <a:off x="2492280" y="2950200"/>
            <a:ext cx="360" cy="504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26"/>
          <p:cNvSpPr/>
          <p:nvPr/>
        </p:nvSpPr>
        <p:spPr>
          <a:xfrm>
            <a:off x="1412280" y="3670200"/>
            <a:ext cx="720000" cy="72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27"/>
          <p:cNvSpPr/>
          <p:nvPr/>
        </p:nvSpPr>
        <p:spPr>
          <a:xfrm flipH="1">
            <a:off x="1916280" y="4030200"/>
            <a:ext cx="360000" cy="648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8"/>
          <p:cNvSpPr/>
          <p:nvPr/>
        </p:nvSpPr>
        <p:spPr>
          <a:xfrm rot="21247800">
            <a:off x="3311640" y="1466280"/>
            <a:ext cx="358920" cy="358920"/>
          </a:xfrm>
          <a:custGeom>
            <a:avLst/>
            <a:gdLst/>
            <a:ahLst/>
            <a:rect l="l" t="t" r="r" b="b"/>
            <a:pathLst>
              <a:path w="1000" h="1125">
                <a:moveTo>
                  <a:pt x="473" y="977"/>
                </a:moveTo>
                <a:lnTo>
                  <a:pt x="496" y="978"/>
                </a:lnTo>
                <a:lnTo>
                  <a:pt x="520" y="977"/>
                </a:lnTo>
                <a:lnTo>
                  <a:pt x="543" y="976"/>
                </a:lnTo>
                <a:lnTo>
                  <a:pt x="567" y="973"/>
                </a:lnTo>
                <a:lnTo>
                  <a:pt x="590" y="968"/>
                </a:lnTo>
                <a:lnTo>
                  <a:pt x="614" y="964"/>
                </a:lnTo>
                <a:lnTo>
                  <a:pt x="637" y="958"/>
                </a:lnTo>
                <a:lnTo>
                  <a:pt x="660" y="950"/>
                </a:lnTo>
                <a:lnTo>
                  <a:pt x="682" y="942"/>
                </a:lnTo>
                <a:lnTo>
                  <a:pt x="703" y="933"/>
                </a:lnTo>
                <a:lnTo>
                  <a:pt x="725" y="922"/>
                </a:lnTo>
                <a:lnTo>
                  <a:pt x="745" y="910"/>
                </a:lnTo>
                <a:lnTo>
                  <a:pt x="764" y="898"/>
                </a:lnTo>
                <a:lnTo>
                  <a:pt x="785" y="884"/>
                </a:lnTo>
                <a:lnTo>
                  <a:pt x="804" y="868"/>
                </a:lnTo>
                <a:lnTo>
                  <a:pt x="821" y="853"/>
                </a:lnTo>
                <a:lnTo>
                  <a:pt x="839" y="837"/>
                </a:lnTo>
                <a:lnTo>
                  <a:pt x="855" y="819"/>
                </a:lnTo>
                <a:lnTo>
                  <a:pt x="870" y="802"/>
                </a:lnTo>
                <a:lnTo>
                  <a:pt x="885" y="782"/>
                </a:lnTo>
                <a:lnTo>
                  <a:pt x="899" y="764"/>
                </a:lnTo>
                <a:lnTo>
                  <a:pt x="911" y="744"/>
                </a:lnTo>
                <a:lnTo>
                  <a:pt x="923" y="723"/>
                </a:lnTo>
                <a:lnTo>
                  <a:pt x="932" y="702"/>
                </a:lnTo>
                <a:lnTo>
                  <a:pt x="942" y="680"/>
                </a:lnTo>
                <a:lnTo>
                  <a:pt x="951" y="657"/>
                </a:lnTo>
                <a:lnTo>
                  <a:pt x="958" y="634"/>
                </a:lnTo>
                <a:lnTo>
                  <a:pt x="964" y="611"/>
                </a:lnTo>
                <a:lnTo>
                  <a:pt x="970" y="588"/>
                </a:lnTo>
                <a:lnTo>
                  <a:pt x="972" y="565"/>
                </a:lnTo>
                <a:lnTo>
                  <a:pt x="975" y="541"/>
                </a:lnTo>
                <a:lnTo>
                  <a:pt x="977" y="517"/>
                </a:lnTo>
                <a:lnTo>
                  <a:pt x="977" y="493"/>
                </a:lnTo>
                <a:lnTo>
                  <a:pt x="977" y="470"/>
                </a:lnTo>
                <a:lnTo>
                  <a:pt x="974" y="447"/>
                </a:lnTo>
                <a:lnTo>
                  <a:pt x="971" y="423"/>
                </a:lnTo>
                <a:lnTo>
                  <a:pt x="966" y="399"/>
                </a:lnTo>
                <a:lnTo>
                  <a:pt x="961" y="376"/>
                </a:lnTo>
                <a:lnTo>
                  <a:pt x="954" y="353"/>
                </a:lnTo>
                <a:lnTo>
                  <a:pt x="946" y="331"/>
                </a:lnTo>
                <a:lnTo>
                  <a:pt x="938" y="309"/>
                </a:lnTo>
                <a:lnTo>
                  <a:pt x="928" y="287"/>
                </a:lnTo>
                <a:lnTo>
                  <a:pt x="917" y="266"/>
                </a:lnTo>
                <a:lnTo>
                  <a:pt x="904" y="246"/>
                </a:lnTo>
                <a:lnTo>
                  <a:pt x="891" y="226"/>
                </a:lnTo>
                <a:lnTo>
                  <a:pt x="877" y="207"/>
                </a:lnTo>
                <a:lnTo>
                  <a:pt x="861" y="189"/>
                </a:lnTo>
                <a:lnTo>
                  <a:pt x="847" y="171"/>
                </a:lnTo>
                <a:lnTo>
                  <a:pt x="830" y="154"/>
                </a:lnTo>
                <a:lnTo>
                  <a:pt x="811" y="139"/>
                </a:lnTo>
                <a:lnTo>
                  <a:pt x="794" y="124"/>
                </a:lnTo>
                <a:lnTo>
                  <a:pt x="775" y="110"/>
                </a:lnTo>
                <a:lnTo>
                  <a:pt x="754" y="96"/>
                </a:lnTo>
                <a:lnTo>
                  <a:pt x="734" y="83"/>
                </a:lnTo>
                <a:lnTo>
                  <a:pt x="714" y="72"/>
                </a:lnTo>
                <a:lnTo>
                  <a:pt x="691" y="63"/>
                </a:lnTo>
                <a:lnTo>
                  <a:pt x="669" y="54"/>
                </a:lnTo>
                <a:lnTo>
                  <a:pt x="648" y="46"/>
                </a:lnTo>
                <a:lnTo>
                  <a:pt x="624" y="39"/>
                </a:lnTo>
                <a:lnTo>
                  <a:pt x="602" y="33"/>
                </a:lnTo>
                <a:lnTo>
                  <a:pt x="578" y="28"/>
                </a:lnTo>
                <a:lnTo>
                  <a:pt x="554" y="25"/>
                </a:lnTo>
                <a:lnTo>
                  <a:pt x="532" y="23"/>
                </a:lnTo>
                <a:lnTo>
                  <a:pt x="508" y="22"/>
                </a:lnTo>
                <a:lnTo>
                  <a:pt x="483" y="22"/>
                </a:lnTo>
                <a:lnTo>
                  <a:pt x="461" y="24"/>
                </a:lnTo>
                <a:lnTo>
                  <a:pt x="437" y="26"/>
                </a:lnTo>
                <a:lnTo>
                  <a:pt x="413" y="30"/>
                </a:lnTo>
                <a:lnTo>
                  <a:pt x="390" y="35"/>
                </a:lnTo>
                <a:lnTo>
                  <a:pt x="367" y="40"/>
                </a:lnTo>
                <a:lnTo>
                  <a:pt x="345" y="48"/>
                </a:lnTo>
                <a:lnTo>
                  <a:pt x="322" y="56"/>
                </a:lnTo>
                <a:lnTo>
                  <a:pt x="301" y="66"/>
                </a:lnTo>
                <a:lnTo>
                  <a:pt x="279" y="76"/>
                </a:lnTo>
                <a:lnTo>
                  <a:pt x="258" y="87"/>
                </a:lnTo>
                <a:lnTo>
                  <a:pt x="237" y="99"/>
                </a:lnTo>
                <a:lnTo>
                  <a:pt x="219" y="114"/>
                </a:lnTo>
                <a:lnTo>
                  <a:pt x="199" y="128"/>
                </a:lnTo>
                <a:lnTo>
                  <a:pt x="182" y="143"/>
                </a:lnTo>
                <a:lnTo>
                  <a:pt x="164" y="159"/>
                </a:lnTo>
                <a:lnTo>
                  <a:pt x="148" y="177"/>
                </a:lnTo>
                <a:lnTo>
                  <a:pt x="132" y="194"/>
                </a:lnTo>
                <a:lnTo>
                  <a:pt x="117" y="213"/>
                </a:lnTo>
                <a:lnTo>
                  <a:pt x="103" y="232"/>
                </a:lnTo>
                <a:lnTo>
                  <a:pt x="91" y="252"/>
                </a:lnTo>
                <a:lnTo>
                  <a:pt x="79" y="272"/>
                </a:lnTo>
                <a:lnTo>
                  <a:pt x="68" y="293"/>
                </a:lnTo>
                <a:lnTo>
                  <a:pt x="58" y="315"/>
                </a:lnTo>
                <a:lnTo>
                  <a:pt x="50" y="338"/>
                </a:lnTo>
                <a:lnTo>
                  <a:pt x="42" y="360"/>
                </a:lnTo>
                <a:lnTo>
                  <a:pt x="36" y="382"/>
                </a:lnTo>
                <a:lnTo>
                  <a:pt x="30" y="406"/>
                </a:lnTo>
                <a:lnTo>
                  <a:pt x="26" y="430"/>
                </a:lnTo>
                <a:lnTo>
                  <a:pt x="23" y="454"/>
                </a:lnTo>
                <a:lnTo>
                  <a:pt x="22" y="477"/>
                </a:lnTo>
                <a:lnTo>
                  <a:pt x="22" y="501"/>
                </a:lnTo>
                <a:lnTo>
                  <a:pt x="0" y="500"/>
                </a:lnTo>
                <a:lnTo>
                  <a:pt x="0" y="475"/>
                </a:lnTo>
                <a:lnTo>
                  <a:pt x="1" y="450"/>
                </a:lnTo>
                <a:lnTo>
                  <a:pt x="5" y="427"/>
                </a:lnTo>
                <a:lnTo>
                  <a:pt x="9" y="402"/>
                </a:lnTo>
                <a:lnTo>
                  <a:pt x="14" y="377"/>
                </a:lnTo>
                <a:lnTo>
                  <a:pt x="21" y="354"/>
                </a:lnTo>
                <a:lnTo>
                  <a:pt x="29" y="330"/>
                </a:lnTo>
                <a:lnTo>
                  <a:pt x="38" y="306"/>
                </a:lnTo>
                <a:lnTo>
                  <a:pt x="48" y="284"/>
                </a:lnTo>
                <a:lnTo>
                  <a:pt x="59" y="262"/>
                </a:lnTo>
                <a:lnTo>
                  <a:pt x="72" y="240"/>
                </a:lnTo>
                <a:lnTo>
                  <a:pt x="84" y="219"/>
                </a:lnTo>
                <a:lnTo>
                  <a:pt x="100" y="199"/>
                </a:lnTo>
                <a:lnTo>
                  <a:pt x="115" y="180"/>
                </a:lnTo>
                <a:lnTo>
                  <a:pt x="132" y="161"/>
                </a:lnTo>
                <a:lnTo>
                  <a:pt x="148" y="144"/>
                </a:lnTo>
                <a:lnTo>
                  <a:pt x="166" y="126"/>
                </a:lnTo>
                <a:lnTo>
                  <a:pt x="186" y="110"/>
                </a:lnTo>
                <a:lnTo>
                  <a:pt x="206" y="95"/>
                </a:lnTo>
                <a:lnTo>
                  <a:pt x="226" y="81"/>
                </a:lnTo>
                <a:lnTo>
                  <a:pt x="247" y="68"/>
                </a:lnTo>
                <a:lnTo>
                  <a:pt x="269" y="56"/>
                </a:lnTo>
                <a:lnTo>
                  <a:pt x="292" y="46"/>
                </a:lnTo>
                <a:lnTo>
                  <a:pt x="313" y="35"/>
                </a:lnTo>
                <a:lnTo>
                  <a:pt x="337" y="27"/>
                </a:lnTo>
                <a:lnTo>
                  <a:pt x="361" y="19"/>
                </a:lnTo>
                <a:lnTo>
                  <a:pt x="385" y="13"/>
                </a:lnTo>
                <a:lnTo>
                  <a:pt x="409" y="8"/>
                </a:lnTo>
                <a:lnTo>
                  <a:pt x="434" y="4"/>
                </a:lnTo>
                <a:lnTo>
                  <a:pt x="458" y="2"/>
                </a:lnTo>
                <a:lnTo>
                  <a:pt x="484" y="0"/>
                </a:lnTo>
                <a:lnTo>
                  <a:pt x="509" y="0"/>
                </a:lnTo>
                <a:lnTo>
                  <a:pt x="533" y="1"/>
                </a:lnTo>
                <a:lnTo>
                  <a:pt x="558" y="4"/>
                </a:lnTo>
                <a:lnTo>
                  <a:pt x="582" y="7"/>
                </a:lnTo>
                <a:lnTo>
                  <a:pt x="607" y="12"/>
                </a:lnTo>
                <a:lnTo>
                  <a:pt x="631" y="18"/>
                </a:lnTo>
                <a:lnTo>
                  <a:pt x="655" y="25"/>
                </a:lnTo>
                <a:lnTo>
                  <a:pt x="677" y="32"/>
                </a:lnTo>
                <a:lnTo>
                  <a:pt x="700" y="43"/>
                </a:lnTo>
                <a:lnTo>
                  <a:pt x="724" y="52"/>
                </a:lnTo>
                <a:lnTo>
                  <a:pt x="745" y="64"/>
                </a:lnTo>
                <a:lnTo>
                  <a:pt x="766" y="78"/>
                </a:lnTo>
                <a:lnTo>
                  <a:pt x="788" y="92"/>
                </a:lnTo>
                <a:lnTo>
                  <a:pt x="808" y="106"/>
                </a:lnTo>
                <a:lnTo>
                  <a:pt x="827" y="121"/>
                </a:lnTo>
                <a:lnTo>
                  <a:pt x="844" y="139"/>
                </a:lnTo>
                <a:lnTo>
                  <a:pt x="863" y="157"/>
                </a:lnTo>
                <a:lnTo>
                  <a:pt x="879" y="175"/>
                </a:lnTo>
                <a:lnTo>
                  <a:pt x="895" y="194"/>
                </a:lnTo>
                <a:lnTo>
                  <a:pt x="910" y="214"/>
                </a:lnTo>
                <a:lnTo>
                  <a:pt x="923" y="234"/>
                </a:lnTo>
                <a:lnTo>
                  <a:pt x="936" y="257"/>
                </a:lnTo>
                <a:lnTo>
                  <a:pt x="947" y="278"/>
                </a:lnTo>
                <a:lnTo>
                  <a:pt x="958" y="300"/>
                </a:lnTo>
                <a:lnTo>
                  <a:pt x="967" y="323"/>
                </a:lnTo>
                <a:lnTo>
                  <a:pt x="975" y="347"/>
                </a:lnTo>
                <a:lnTo>
                  <a:pt x="982" y="371"/>
                </a:lnTo>
                <a:lnTo>
                  <a:pt x="988" y="396"/>
                </a:lnTo>
                <a:lnTo>
                  <a:pt x="993" y="419"/>
                </a:lnTo>
                <a:lnTo>
                  <a:pt x="996" y="444"/>
                </a:lnTo>
                <a:lnTo>
                  <a:pt x="998" y="469"/>
                </a:lnTo>
                <a:lnTo>
                  <a:pt x="999" y="493"/>
                </a:lnTo>
                <a:lnTo>
                  <a:pt x="999" y="518"/>
                </a:lnTo>
                <a:lnTo>
                  <a:pt x="997" y="543"/>
                </a:lnTo>
                <a:lnTo>
                  <a:pt x="994" y="568"/>
                </a:lnTo>
                <a:lnTo>
                  <a:pt x="990" y="592"/>
                </a:lnTo>
                <a:lnTo>
                  <a:pt x="986" y="618"/>
                </a:lnTo>
                <a:lnTo>
                  <a:pt x="979" y="641"/>
                </a:lnTo>
                <a:lnTo>
                  <a:pt x="971" y="664"/>
                </a:lnTo>
                <a:lnTo>
                  <a:pt x="963" y="688"/>
                </a:lnTo>
                <a:lnTo>
                  <a:pt x="952" y="711"/>
                </a:lnTo>
                <a:lnTo>
                  <a:pt x="942" y="733"/>
                </a:lnTo>
                <a:lnTo>
                  <a:pt x="930" y="755"/>
                </a:lnTo>
                <a:lnTo>
                  <a:pt x="916" y="775"/>
                </a:lnTo>
                <a:lnTo>
                  <a:pt x="902" y="796"/>
                </a:lnTo>
                <a:lnTo>
                  <a:pt x="886" y="816"/>
                </a:lnTo>
                <a:lnTo>
                  <a:pt x="870" y="834"/>
                </a:lnTo>
                <a:lnTo>
                  <a:pt x="853" y="852"/>
                </a:lnTo>
                <a:lnTo>
                  <a:pt x="836" y="870"/>
                </a:lnTo>
                <a:lnTo>
                  <a:pt x="817" y="886"/>
                </a:lnTo>
                <a:lnTo>
                  <a:pt x="798" y="901"/>
                </a:lnTo>
                <a:lnTo>
                  <a:pt x="777" y="915"/>
                </a:lnTo>
                <a:lnTo>
                  <a:pt x="756" y="929"/>
                </a:lnTo>
                <a:lnTo>
                  <a:pt x="735" y="941"/>
                </a:lnTo>
                <a:lnTo>
                  <a:pt x="713" y="953"/>
                </a:lnTo>
                <a:lnTo>
                  <a:pt x="689" y="962"/>
                </a:lnTo>
                <a:lnTo>
                  <a:pt x="667" y="970"/>
                </a:lnTo>
                <a:lnTo>
                  <a:pt x="643" y="979"/>
                </a:lnTo>
                <a:lnTo>
                  <a:pt x="619" y="985"/>
                </a:lnTo>
                <a:lnTo>
                  <a:pt x="595" y="991"/>
                </a:lnTo>
                <a:lnTo>
                  <a:pt x="570" y="994"/>
                </a:lnTo>
                <a:lnTo>
                  <a:pt x="546" y="998"/>
                </a:lnTo>
                <a:lnTo>
                  <a:pt x="521" y="1000"/>
                </a:lnTo>
                <a:lnTo>
                  <a:pt x="496" y="1000"/>
                </a:lnTo>
                <a:lnTo>
                  <a:pt x="471" y="999"/>
                </a:lnTo>
                <a:lnTo>
                  <a:pt x="464" y="1124"/>
                </a:lnTo>
                <a:lnTo>
                  <a:pt x="336" y="981"/>
                </a:lnTo>
                <a:lnTo>
                  <a:pt x="479" y="853"/>
                </a:lnTo>
                <a:lnTo>
                  <a:pt x="473" y="977"/>
                </a:lnTo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9"/>
          <p:cNvSpPr/>
          <p:nvPr/>
        </p:nvSpPr>
        <p:spPr>
          <a:xfrm rot="16060200">
            <a:off x="856800" y="2168280"/>
            <a:ext cx="358920" cy="358920"/>
          </a:xfrm>
          <a:custGeom>
            <a:avLst/>
            <a:gdLst/>
            <a:ahLst/>
            <a:rect l="l" t="t" r="r" b="b"/>
            <a:pathLst>
              <a:path w="1001" h="1126">
                <a:moveTo>
                  <a:pt x="473" y="977"/>
                </a:moveTo>
                <a:lnTo>
                  <a:pt x="496" y="978"/>
                </a:lnTo>
                <a:lnTo>
                  <a:pt x="520" y="978"/>
                </a:lnTo>
                <a:lnTo>
                  <a:pt x="545" y="976"/>
                </a:lnTo>
                <a:lnTo>
                  <a:pt x="568" y="973"/>
                </a:lnTo>
                <a:lnTo>
                  <a:pt x="592" y="969"/>
                </a:lnTo>
                <a:lnTo>
                  <a:pt x="615" y="964"/>
                </a:lnTo>
                <a:lnTo>
                  <a:pt x="638" y="958"/>
                </a:lnTo>
                <a:lnTo>
                  <a:pt x="661" y="951"/>
                </a:lnTo>
                <a:lnTo>
                  <a:pt x="683" y="942"/>
                </a:lnTo>
                <a:lnTo>
                  <a:pt x="703" y="933"/>
                </a:lnTo>
                <a:lnTo>
                  <a:pt x="726" y="922"/>
                </a:lnTo>
                <a:lnTo>
                  <a:pt x="745" y="910"/>
                </a:lnTo>
                <a:lnTo>
                  <a:pt x="766" y="898"/>
                </a:lnTo>
                <a:lnTo>
                  <a:pt x="786" y="884"/>
                </a:lnTo>
                <a:lnTo>
                  <a:pt x="805" y="869"/>
                </a:lnTo>
                <a:lnTo>
                  <a:pt x="822" y="854"/>
                </a:lnTo>
                <a:lnTo>
                  <a:pt x="839" y="837"/>
                </a:lnTo>
                <a:lnTo>
                  <a:pt x="856" y="820"/>
                </a:lnTo>
                <a:lnTo>
                  <a:pt x="871" y="802"/>
                </a:lnTo>
                <a:lnTo>
                  <a:pt x="886" y="783"/>
                </a:lnTo>
                <a:lnTo>
                  <a:pt x="899" y="764"/>
                </a:lnTo>
                <a:lnTo>
                  <a:pt x="912" y="744"/>
                </a:lnTo>
                <a:lnTo>
                  <a:pt x="924" y="723"/>
                </a:lnTo>
                <a:lnTo>
                  <a:pt x="934" y="702"/>
                </a:lnTo>
                <a:lnTo>
                  <a:pt x="944" y="680"/>
                </a:lnTo>
                <a:lnTo>
                  <a:pt x="952" y="658"/>
                </a:lnTo>
                <a:lnTo>
                  <a:pt x="960" y="635"/>
                </a:lnTo>
                <a:lnTo>
                  <a:pt x="966" y="612"/>
                </a:lnTo>
                <a:lnTo>
                  <a:pt x="970" y="589"/>
                </a:lnTo>
                <a:lnTo>
                  <a:pt x="973" y="566"/>
                </a:lnTo>
                <a:lnTo>
                  <a:pt x="976" y="542"/>
                </a:lnTo>
                <a:lnTo>
                  <a:pt x="978" y="518"/>
                </a:lnTo>
                <a:lnTo>
                  <a:pt x="978" y="494"/>
                </a:lnTo>
                <a:lnTo>
                  <a:pt x="977" y="471"/>
                </a:lnTo>
                <a:lnTo>
                  <a:pt x="975" y="447"/>
                </a:lnTo>
                <a:lnTo>
                  <a:pt x="973" y="424"/>
                </a:lnTo>
                <a:lnTo>
                  <a:pt x="968" y="400"/>
                </a:lnTo>
                <a:lnTo>
                  <a:pt x="963" y="376"/>
                </a:lnTo>
                <a:lnTo>
                  <a:pt x="956" y="354"/>
                </a:lnTo>
                <a:lnTo>
                  <a:pt x="948" y="332"/>
                </a:lnTo>
                <a:lnTo>
                  <a:pt x="940" y="309"/>
                </a:lnTo>
                <a:lnTo>
                  <a:pt x="930" y="288"/>
                </a:lnTo>
                <a:lnTo>
                  <a:pt x="918" y="267"/>
                </a:lnTo>
                <a:lnTo>
                  <a:pt x="905" y="247"/>
                </a:lnTo>
                <a:lnTo>
                  <a:pt x="893" y="227"/>
                </a:lnTo>
                <a:lnTo>
                  <a:pt x="879" y="208"/>
                </a:lnTo>
                <a:lnTo>
                  <a:pt x="863" y="188"/>
                </a:lnTo>
                <a:lnTo>
                  <a:pt x="848" y="172"/>
                </a:lnTo>
                <a:lnTo>
                  <a:pt x="832" y="155"/>
                </a:lnTo>
                <a:lnTo>
                  <a:pt x="813" y="139"/>
                </a:lnTo>
                <a:lnTo>
                  <a:pt x="795" y="124"/>
                </a:lnTo>
                <a:lnTo>
                  <a:pt x="777" y="110"/>
                </a:lnTo>
                <a:lnTo>
                  <a:pt x="756" y="96"/>
                </a:lnTo>
                <a:lnTo>
                  <a:pt x="737" y="84"/>
                </a:lnTo>
                <a:lnTo>
                  <a:pt x="715" y="73"/>
                </a:lnTo>
                <a:lnTo>
                  <a:pt x="693" y="63"/>
                </a:lnTo>
                <a:lnTo>
                  <a:pt x="672" y="54"/>
                </a:lnTo>
                <a:lnTo>
                  <a:pt x="649" y="46"/>
                </a:lnTo>
                <a:lnTo>
                  <a:pt x="626" y="39"/>
                </a:lnTo>
                <a:lnTo>
                  <a:pt x="604" y="33"/>
                </a:lnTo>
                <a:lnTo>
                  <a:pt x="581" y="29"/>
                </a:lnTo>
                <a:lnTo>
                  <a:pt x="557" y="25"/>
                </a:lnTo>
                <a:lnTo>
                  <a:pt x="534" y="23"/>
                </a:lnTo>
                <a:lnTo>
                  <a:pt x="510" y="22"/>
                </a:lnTo>
                <a:lnTo>
                  <a:pt x="486" y="22"/>
                </a:lnTo>
                <a:lnTo>
                  <a:pt x="463" y="24"/>
                </a:lnTo>
                <a:lnTo>
                  <a:pt x="439" y="26"/>
                </a:lnTo>
                <a:lnTo>
                  <a:pt x="415" y="30"/>
                </a:lnTo>
                <a:lnTo>
                  <a:pt x="391" y="35"/>
                </a:lnTo>
                <a:lnTo>
                  <a:pt x="368" y="40"/>
                </a:lnTo>
                <a:lnTo>
                  <a:pt x="347" y="48"/>
                </a:lnTo>
                <a:lnTo>
                  <a:pt x="323" y="57"/>
                </a:lnTo>
                <a:lnTo>
                  <a:pt x="302" y="65"/>
                </a:lnTo>
                <a:lnTo>
                  <a:pt x="281" y="76"/>
                </a:lnTo>
                <a:lnTo>
                  <a:pt x="259" y="87"/>
                </a:lnTo>
                <a:lnTo>
                  <a:pt x="240" y="99"/>
                </a:lnTo>
                <a:lnTo>
                  <a:pt x="220" y="113"/>
                </a:lnTo>
                <a:lnTo>
                  <a:pt x="201" y="127"/>
                </a:lnTo>
                <a:lnTo>
                  <a:pt x="184" y="143"/>
                </a:lnTo>
                <a:lnTo>
                  <a:pt x="165" y="159"/>
                </a:lnTo>
                <a:lnTo>
                  <a:pt x="149" y="177"/>
                </a:lnTo>
                <a:lnTo>
                  <a:pt x="134" y="194"/>
                </a:lnTo>
                <a:lnTo>
                  <a:pt x="119" y="212"/>
                </a:lnTo>
                <a:lnTo>
                  <a:pt x="104" y="232"/>
                </a:lnTo>
                <a:lnTo>
                  <a:pt x="92" y="252"/>
                </a:lnTo>
                <a:lnTo>
                  <a:pt x="80" y="272"/>
                </a:lnTo>
                <a:lnTo>
                  <a:pt x="70" y="294"/>
                </a:lnTo>
                <a:lnTo>
                  <a:pt x="60" y="315"/>
                </a:lnTo>
                <a:lnTo>
                  <a:pt x="52" y="337"/>
                </a:lnTo>
                <a:lnTo>
                  <a:pt x="44" y="361"/>
                </a:lnTo>
                <a:lnTo>
                  <a:pt x="38" y="382"/>
                </a:lnTo>
                <a:lnTo>
                  <a:pt x="32" y="406"/>
                </a:lnTo>
                <a:lnTo>
                  <a:pt x="28" y="429"/>
                </a:lnTo>
                <a:lnTo>
                  <a:pt x="24" y="453"/>
                </a:lnTo>
                <a:lnTo>
                  <a:pt x="23" y="476"/>
                </a:lnTo>
                <a:lnTo>
                  <a:pt x="22" y="500"/>
                </a:lnTo>
                <a:lnTo>
                  <a:pt x="0" y="500"/>
                </a:lnTo>
                <a:lnTo>
                  <a:pt x="1" y="475"/>
                </a:lnTo>
                <a:lnTo>
                  <a:pt x="2" y="450"/>
                </a:lnTo>
                <a:lnTo>
                  <a:pt x="6" y="426"/>
                </a:lnTo>
                <a:lnTo>
                  <a:pt x="10" y="401"/>
                </a:lnTo>
                <a:lnTo>
                  <a:pt x="15" y="377"/>
                </a:lnTo>
                <a:lnTo>
                  <a:pt x="22" y="354"/>
                </a:lnTo>
                <a:lnTo>
                  <a:pt x="30" y="330"/>
                </a:lnTo>
                <a:lnTo>
                  <a:pt x="39" y="306"/>
                </a:lnTo>
                <a:lnTo>
                  <a:pt x="50" y="285"/>
                </a:lnTo>
                <a:lnTo>
                  <a:pt x="61" y="262"/>
                </a:lnTo>
                <a:lnTo>
                  <a:pt x="74" y="241"/>
                </a:lnTo>
                <a:lnTo>
                  <a:pt x="87" y="219"/>
                </a:lnTo>
                <a:lnTo>
                  <a:pt x="101" y="199"/>
                </a:lnTo>
                <a:lnTo>
                  <a:pt x="116" y="180"/>
                </a:lnTo>
                <a:lnTo>
                  <a:pt x="134" y="161"/>
                </a:lnTo>
                <a:lnTo>
                  <a:pt x="151" y="144"/>
                </a:lnTo>
                <a:lnTo>
                  <a:pt x="168" y="126"/>
                </a:lnTo>
                <a:lnTo>
                  <a:pt x="187" y="110"/>
                </a:lnTo>
                <a:lnTo>
                  <a:pt x="208" y="95"/>
                </a:lnTo>
                <a:lnTo>
                  <a:pt x="227" y="81"/>
                </a:lnTo>
                <a:lnTo>
                  <a:pt x="249" y="69"/>
                </a:lnTo>
                <a:lnTo>
                  <a:pt x="270" y="56"/>
                </a:lnTo>
                <a:lnTo>
                  <a:pt x="294" y="45"/>
                </a:lnTo>
                <a:lnTo>
                  <a:pt x="315" y="35"/>
                </a:lnTo>
                <a:lnTo>
                  <a:pt x="340" y="27"/>
                </a:lnTo>
                <a:lnTo>
                  <a:pt x="363" y="19"/>
                </a:lnTo>
                <a:lnTo>
                  <a:pt x="386" y="13"/>
                </a:lnTo>
                <a:lnTo>
                  <a:pt x="411" y="8"/>
                </a:lnTo>
                <a:lnTo>
                  <a:pt x="436" y="4"/>
                </a:lnTo>
                <a:lnTo>
                  <a:pt x="461" y="2"/>
                </a:lnTo>
                <a:lnTo>
                  <a:pt x="486" y="0"/>
                </a:lnTo>
                <a:lnTo>
                  <a:pt x="511" y="0"/>
                </a:lnTo>
                <a:lnTo>
                  <a:pt x="535" y="1"/>
                </a:lnTo>
                <a:lnTo>
                  <a:pt x="560" y="4"/>
                </a:lnTo>
                <a:lnTo>
                  <a:pt x="585" y="7"/>
                </a:lnTo>
                <a:lnTo>
                  <a:pt x="608" y="12"/>
                </a:lnTo>
                <a:lnTo>
                  <a:pt x="632" y="18"/>
                </a:lnTo>
                <a:lnTo>
                  <a:pt x="657" y="25"/>
                </a:lnTo>
                <a:lnTo>
                  <a:pt x="680" y="33"/>
                </a:lnTo>
                <a:lnTo>
                  <a:pt x="702" y="43"/>
                </a:lnTo>
                <a:lnTo>
                  <a:pt x="726" y="53"/>
                </a:lnTo>
                <a:lnTo>
                  <a:pt x="747" y="65"/>
                </a:lnTo>
                <a:lnTo>
                  <a:pt x="769" y="77"/>
                </a:lnTo>
                <a:lnTo>
                  <a:pt x="789" y="92"/>
                </a:lnTo>
                <a:lnTo>
                  <a:pt x="810" y="107"/>
                </a:lnTo>
                <a:lnTo>
                  <a:pt x="828" y="122"/>
                </a:lnTo>
                <a:lnTo>
                  <a:pt x="846" y="139"/>
                </a:lnTo>
                <a:lnTo>
                  <a:pt x="865" y="156"/>
                </a:lnTo>
                <a:lnTo>
                  <a:pt x="880" y="175"/>
                </a:lnTo>
                <a:lnTo>
                  <a:pt x="896" y="195"/>
                </a:lnTo>
                <a:lnTo>
                  <a:pt x="911" y="215"/>
                </a:lnTo>
                <a:lnTo>
                  <a:pt x="925" y="235"/>
                </a:lnTo>
                <a:lnTo>
                  <a:pt x="938" y="256"/>
                </a:lnTo>
                <a:lnTo>
                  <a:pt x="949" y="279"/>
                </a:lnTo>
                <a:lnTo>
                  <a:pt x="960" y="301"/>
                </a:lnTo>
                <a:lnTo>
                  <a:pt x="968" y="324"/>
                </a:lnTo>
                <a:lnTo>
                  <a:pt x="976" y="348"/>
                </a:lnTo>
                <a:lnTo>
                  <a:pt x="983" y="371"/>
                </a:lnTo>
                <a:lnTo>
                  <a:pt x="989" y="396"/>
                </a:lnTo>
                <a:lnTo>
                  <a:pt x="994" y="420"/>
                </a:lnTo>
                <a:lnTo>
                  <a:pt x="997" y="445"/>
                </a:lnTo>
                <a:lnTo>
                  <a:pt x="999" y="470"/>
                </a:lnTo>
                <a:lnTo>
                  <a:pt x="1000" y="494"/>
                </a:lnTo>
                <a:lnTo>
                  <a:pt x="1000" y="519"/>
                </a:lnTo>
                <a:lnTo>
                  <a:pt x="998" y="544"/>
                </a:lnTo>
                <a:lnTo>
                  <a:pt x="995" y="569"/>
                </a:lnTo>
                <a:lnTo>
                  <a:pt x="991" y="593"/>
                </a:lnTo>
                <a:lnTo>
                  <a:pt x="986" y="618"/>
                </a:lnTo>
                <a:lnTo>
                  <a:pt x="980" y="641"/>
                </a:lnTo>
                <a:lnTo>
                  <a:pt x="972" y="665"/>
                </a:lnTo>
                <a:lnTo>
                  <a:pt x="964" y="688"/>
                </a:lnTo>
                <a:lnTo>
                  <a:pt x="954" y="710"/>
                </a:lnTo>
                <a:lnTo>
                  <a:pt x="943" y="733"/>
                </a:lnTo>
                <a:lnTo>
                  <a:pt x="931" y="754"/>
                </a:lnTo>
                <a:lnTo>
                  <a:pt x="918" y="776"/>
                </a:lnTo>
                <a:lnTo>
                  <a:pt x="904" y="796"/>
                </a:lnTo>
                <a:lnTo>
                  <a:pt x="888" y="816"/>
                </a:lnTo>
                <a:lnTo>
                  <a:pt x="872" y="835"/>
                </a:lnTo>
                <a:lnTo>
                  <a:pt x="855" y="853"/>
                </a:lnTo>
                <a:lnTo>
                  <a:pt x="837" y="870"/>
                </a:lnTo>
                <a:lnTo>
                  <a:pt x="817" y="886"/>
                </a:lnTo>
                <a:lnTo>
                  <a:pt x="799" y="902"/>
                </a:lnTo>
                <a:lnTo>
                  <a:pt x="778" y="915"/>
                </a:lnTo>
                <a:lnTo>
                  <a:pt x="757" y="929"/>
                </a:lnTo>
                <a:lnTo>
                  <a:pt x="736" y="941"/>
                </a:lnTo>
                <a:lnTo>
                  <a:pt x="714" y="953"/>
                </a:lnTo>
                <a:lnTo>
                  <a:pt x="691" y="963"/>
                </a:lnTo>
                <a:lnTo>
                  <a:pt x="668" y="971"/>
                </a:lnTo>
                <a:lnTo>
                  <a:pt x="644" y="979"/>
                </a:lnTo>
                <a:lnTo>
                  <a:pt x="620" y="986"/>
                </a:lnTo>
                <a:lnTo>
                  <a:pt x="596" y="991"/>
                </a:lnTo>
                <a:lnTo>
                  <a:pt x="571" y="995"/>
                </a:lnTo>
                <a:lnTo>
                  <a:pt x="547" y="998"/>
                </a:lnTo>
                <a:lnTo>
                  <a:pt x="522" y="1000"/>
                </a:lnTo>
                <a:lnTo>
                  <a:pt x="497" y="1000"/>
                </a:lnTo>
                <a:lnTo>
                  <a:pt x="472" y="999"/>
                </a:lnTo>
                <a:lnTo>
                  <a:pt x="465" y="1125"/>
                </a:lnTo>
                <a:lnTo>
                  <a:pt x="337" y="981"/>
                </a:lnTo>
                <a:lnTo>
                  <a:pt x="480" y="853"/>
                </a:lnTo>
                <a:lnTo>
                  <a:pt x="473" y="977"/>
                </a:lnTo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30"/>
          <p:cNvSpPr/>
          <p:nvPr/>
        </p:nvSpPr>
        <p:spPr>
          <a:xfrm>
            <a:off x="5184000" y="1734120"/>
            <a:ext cx="4390920" cy="34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Markov Chain: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Network of states with defined probabilities of moving between those states.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Two key features: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part of the network is isolated from any other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Memoryless – the probabilities of moving to the next state depend only on the current state and not the steps taken to reach that state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MCMC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0567525-12C1-4204-A791-C1F5F346D48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5149080" y="1687320"/>
            <a:ext cx="4390920" cy="367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Sampling a posterior through Markov Chain Monte Carlo Methods: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 Markov Chain with an underlying probability distribution matching the posterior probability distribution you want to evaluate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Perform one or more random walks (a Monte Carlo process) along the chain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After a burn-in period, the distributions of the walkers will approximate the underlying probability distribution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8" name="CustomShape 26"/>
          <p:cNvSpPr/>
          <p:nvPr/>
        </p:nvSpPr>
        <p:spPr>
          <a:xfrm>
            <a:off x="2197800" y="353484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7"/>
          <p:cNvSpPr/>
          <p:nvPr/>
        </p:nvSpPr>
        <p:spPr>
          <a:xfrm>
            <a:off x="2341800" y="540684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1"/>
          <p:cNvSpPr/>
          <p:nvPr/>
        </p:nvSpPr>
        <p:spPr>
          <a:xfrm>
            <a:off x="3133800" y="447084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2"/>
          <p:cNvSpPr/>
          <p:nvPr/>
        </p:nvSpPr>
        <p:spPr>
          <a:xfrm>
            <a:off x="1549800" y="461484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3"/>
          <p:cNvSpPr/>
          <p:nvPr/>
        </p:nvSpPr>
        <p:spPr>
          <a:xfrm>
            <a:off x="3061800" y="173484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4"/>
          <p:cNvSpPr/>
          <p:nvPr/>
        </p:nvSpPr>
        <p:spPr>
          <a:xfrm>
            <a:off x="1117800" y="245484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35"/>
          <p:cNvSpPr/>
          <p:nvPr/>
        </p:nvSpPr>
        <p:spPr>
          <a:xfrm>
            <a:off x="973800" y="360684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36"/>
          <p:cNvSpPr/>
          <p:nvPr/>
        </p:nvSpPr>
        <p:spPr>
          <a:xfrm>
            <a:off x="2269800" y="2454840"/>
            <a:ext cx="358920" cy="3589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1"/>
          <p:cNvSpPr/>
          <p:nvPr/>
        </p:nvSpPr>
        <p:spPr>
          <a:xfrm flipV="1">
            <a:off x="2557800" y="2022840"/>
            <a:ext cx="432000" cy="36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2"/>
          <p:cNvSpPr/>
          <p:nvPr/>
        </p:nvSpPr>
        <p:spPr>
          <a:xfrm flipH="1">
            <a:off x="2629800" y="2166840"/>
            <a:ext cx="432000" cy="36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Line 3"/>
          <p:cNvSpPr/>
          <p:nvPr/>
        </p:nvSpPr>
        <p:spPr>
          <a:xfrm flipV="1">
            <a:off x="1837800" y="3894840"/>
            <a:ext cx="360000" cy="648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28"/>
          <p:cNvSpPr/>
          <p:nvPr/>
        </p:nvSpPr>
        <p:spPr>
          <a:xfrm>
            <a:off x="1549800" y="2598840"/>
            <a:ext cx="64800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29"/>
          <p:cNvSpPr/>
          <p:nvPr/>
        </p:nvSpPr>
        <p:spPr>
          <a:xfrm flipV="1">
            <a:off x="2341800" y="2886840"/>
            <a:ext cx="360" cy="576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30"/>
          <p:cNvSpPr/>
          <p:nvPr/>
        </p:nvSpPr>
        <p:spPr>
          <a:xfrm flipV="1">
            <a:off x="1117800" y="2886840"/>
            <a:ext cx="72000" cy="648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31"/>
          <p:cNvSpPr/>
          <p:nvPr/>
        </p:nvSpPr>
        <p:spPr>
          <a:xfrm flipV="1">
            <a:off x="2629800" y="4758840"/>
            <a:ext cx="432000" cy="576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32"/>
          <p:cNvSpPr/>
          <p:nvPr/>
        </p:nvSpPr>
        <p:spPr>
          <a:xfrm>
            <a:off x="1981800" y="4902840"/>
            <a:ext cx="432000" cy="504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33"/>
          <p:cNvSpPr/>
          <p:nvPr/>
        </p:nvSpPr>
        <p:spPr>
          <a:xfrm flipH="1">
            <a:off x="2701800" y="4902840"/>
            <a:ext cx="432000" cy="576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34"/>
          <p:cNvSpPr/>
          <p:nvPr/>
        </p:nvSpPr>
        <p:spPr>
          <a:xfrm>
            <a:off x="2629800" y="3894840"/>
            <a:ext cx="576000" cy="504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35"/>
          <p:cNvSpPr/>
          <p:nvPr/>
        </p:nvSpPr>
        <p:spPr>
          <a:xfrm flipH="1" flipV="1">
            <a:off x="1909800" y="5046840"/>
            <a:ext cx="360000" cy="432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36"/>
          <p:cNvSpPr/>
          <p:nvPr/>
        </p:nvSpPr>
        <p:spPr>
          <a:xfrm flipH="1" flipV="1">
            <a:off x="1261800" y="4038840"/>
            <a:ext cx="288000" cy="576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37"/>
          <p:cNvSpPr/>
          <p:nvPr/>
        </p:nvSpPr>
        <p:spPr>
          <a:xfrm flipH="1">
            <a:off x="2630160" y="2166840"/>
            <a:ext cx="432000" cy="36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38"/>
          <p:cNvSpPr/>
          <p:nvPr/>
        </p:nvSpPr>
        <p:spPr>
          <a:xfrm>
            <a:off x="2485800" y="2958840"/>
            <a:ext cx="360" cy="504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39"/>
          <p:cNvSpPr/>
          <p:nvPr/>
        </p:nvSpPr>
        <p:spPr>
          <a:xfrm>
            <a:off x="1405800" y="3678840"/>
            <a:ext cx="720000" cy="72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40"/>
          <p:cNvSpPr/>
          <p:nvPr/>
        </p:nvSpPr>
        <p:spPr>
          <a:xfrm flipH="1">
            <a:off x="1909800" y="4038840"/>
            <a:ext cx="360000" cy="648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7"/>
          <p:cNvSpPr/>
          <p:nvPr/>
        </p:nvSpPr>
        <p:spPr>
          <a:xfrm rot="21247800">
            <a:off x="3305160" y="1474920"/>
            <a:ext cx="358920" cy="358920"/>
          </a:xfrm>
          <a:custGeom>
            <a:avLst/>
            <a:gdLst/>
            <a:ahLst/>
            <a:rect l="l" t="t" r="r" b="b"/>
            <a:pathLst>
              <a:path w="1000" h="1125">
                <a:moveTo>
                  <a:pt x="473" y="977"/>
                </a:moveTo>
                <a:lnTo>
                  <a:pt x="496" y="978"/>
                </a:lnTo>
                <a:lnTo>
                  <a:pt x="520" y="977"/>
                </a:lnTo>
                <a:lnTo>
                  <a:pt x="543" y="976"/>
                </a:lnTo>
                <a:lnTo>
                  <a:pt x="567" y="973"/>
                </a:lnTo>
                <a:lnTo>
                  <a:pt x="590" y="968"/>
                </a:lnTo>
                <a:lnTo>
                  <a:pt x="614" y="964"/>
                </a:lnTo>
                <a:lnTo>
                  <a:pt x="637" y="958"/>
                </a:lnTo>
                <a:lnTo>
                  <a:pt x="660" y="950"/>
                </a:lnTo>
                <a:lnTo>
                  <a:pt x="682" y="942"/>
                </a:lnTo>
                <a:lnTo>
                  <a:pt x="703" y="933"/>
                </a:lnTo>
                <a:lnTo>
                  <a:pt x="725" y="922"/>
                </a:lnTo>
                <a:lnTo>
                  <a:pt x="745" y="910"/>
                </a:lnTo>
                <a:lnTo>
                  <a:pt x="764" y="898"/>
                </a:lnTo>
                <a:lnTo>
                  <a:pt x="785" y="884"/>
                </a:lnTo>
                <a:lnTo>
                  <a:pt x="804" y="868"/>
                </a:lnTo>
                <a:lnTo>
                  <a:pt x="821" y="853"/>
                </a:lnTo>
                <a:lnTo>
                  <a:pt x="839" y="837"/>
                </a:lnTo>
                <a:lnTo>
                  <a:pt x="855" y="819"/>
                </a:lnTo>
                <a:lnTo>
                  <a:pt x="870" y="802"/>
                </a:lnTo>
                <a:lnTo>
                  <a:pt x="885" y="782"/>
                </a:lnTo>
                <a:lnTo>
                  <a:pt x="899" y="764"/>
                </a:lnTo>
                <a:lnTo>
                  <a:pt x="911" y="744"/>
                </a:lnTo>
                <a:lnTo>
                  <a:pt x="923" y="723"/>
                </a:lnTo>
                <a:lnTo>
                  <a:pt x="932" y="702"/>
                </a:lnTo>
                <a:lnTo>
                  <a:pt x="942" y="680"/>
                </a:lnTo>
                <a:lnTo>
                  <a:pt x="951" y="657"/>
                </a:lnTo>
                <a:lnTo>
                  <a:pt x="958" y="634"/>
                </a:lnTo>
                <a:lnTo>
                  <a:pt x="964" y="611"/>
                </a:lnTo>
                <a:lnTo>
                  <a:pt x="970" y="588"/>
                </a:lnTo>
                <a:lnTo>
                  <a:pt x="972" y="565"/>
                </a:lnTo>
                <a:lnTo>
                  <a:pt x="975" y="541"/>
                </a:lnTo>
                <a:lnTo>
                  <a:pt x="977" y="517"/>
                </a:lnTo>
                <a:lnTo>
                  <a:pt x="977" y="493"/>
                </a:lnTo>
                <a:lnTo>
                  <a:pt x="977" y="470"/>
                </a:lnTo>
                <a:lnTo>
                  <a:pt x="974" y="447"/>
                </a:lnTo>
                <a:lnTo>
                  <a:pt x="971" y="423"/>
                </a:lnTo>
                <a:lnTo>
                  <a:pt x="966" y="399"/>
                </a:lnTo>
                <a:lnTo>
                  <a:pt x="961" y="376"/>
                </a:lnTo>
                <a:lnTo>
                  <a:pt x="954" y="353"/>
                </a:lnTo>
                <a:lnTo>
                  <a:pt x="946" y="331"/>
                </a:lnTo>
                <a:lnTo>
                  <a:pt x="938" y="309"/>
                </a:lnTo>
                <a:lnTo>
                  <a:pt x="928" y="287"/>
                </a:lnTo>
                <a:lnTo>
                  <a:pt x="917" y="266"/>
                </a:lnTo>
                <a:lnTo>
                  <a:pt x="904" y="246"/>
                </a:lnTo>
                <a:lnTo>
                  <a:pt x="891" y="226"/>
                </a:lnTo>
                <a:lnTo>
                  <a:pt x="877" y="207"/>
                </a:lnTo>
                <a:lnTo>
                  <a:pt x="861" y="189"/>
                </a:lnTo>
                <a:lnTo>
                  <a:pt x="847" y="171"/>
                </a:lnTo>
                <a:lnTo>
                  <a:pt x="830" y="154"/>
                </a:lnTo>
                <a:lnTo>
                  <a:pt x="811" y="139"/>
                </a:lnTo>
                <a:lnTo>
                  <a:pt x="794" y="124"/>
                </a:lnTo>
                <a:lnTo>
                  <a:pt x="775" y="110"/>
                </a:lnTo>
                <a:lnTo>
                  <a:pt x="754" y="96"/>
                </a:lnTo>
                <a:lnTo>
                  <a:pt x="734" y="83"/>
                </a:lnTo>
                <a:lnTo>
                  <a:pt x="714" y="72"/>
                </a:lnTo>
                <a:lnTo>
                  <a:pt x="691" y="63"/>
                </a:lnTo>
                <a:lnTo>
                  <a:pt x="669" y="54"/>
                </a:lnTo>
                <a:lnTo>
                  <a:pt x="648" y="46"/>
                </a:lnTo>
                <a:lnTo>
                  <a:pt x="624" y="39"/>
                </a:lnTo>
                <a:lnTo>
                  <a:pt x="602" y="33"/>
                </a:lnTo>
                <a:lnTo>
                  <a:pt x="578" y="28"/>
                </a:lnTo>
                <a:lnTo>
                  <a:pt x="554" y="25"/>
                </a:lnTo>
                <a:lnTo>
                  <a:pt x="532" y="23"/>
                </a:lnTo>
                <a:lnTo>
                  <a:pt x="508" y="22"/>
                </a:lnTo>
                <a:lnTo>
                  <a:pt x="483" y="22"/>
                </a:lnTo>
                <a:lnTo>
                  <a:pt x="461" y="24"/>
                </a:lnTo>
                <a:lnTo>
                  <a:pt x="437" y="26"/>
                </a:lnTo>
                <a:lnTo>
                  <a:pt x="413" y="30"/>
                </a:lnTo>
                <a:lnTo>
                  <a:pt x="390" y="35"/>
                </a:lnTo>
                <a:lnTo>
                  <a:pt x="367" y="40"/>
                </a:lnTo>
                <a:lnTo>
                  <a:pt x="345" y="48"/>
                </a:lnTo>
                <a:lnTo>
                  <a:pt x="322" y="56"/>
                </a:lnTo>
                <a:lnTo>
                  <a:pt x="301" y="66"/>
                </a:lnTo>
                <a:lnTo>
                  <a:pt x="279" y="76"/>
                </a:lnTo>
                <a:lnTo>
                  <a:pt x="258" y="87"/>
                </a:lnTo>
                <a:lnTo>
                  <a:pt x="237" y="99"/>
                </a:lnTo>
                <a:lnTo>
                  <a:pt x="219" y="114"/>
                </a:lnTo>
                <a:lnTo>
                  <a:pt x="199" y="128"/>
                </a:lnTo>
                <a:lnTo>
                  <a:pt x="182" y="143"/>
                </a:lnTo>
                <a:lnTo>
                  <a:pt x="164" y="159"/>
                </a:lnTo>
                <a:lnTo>
                  <a:pt x="148" y="177"/>
                </a:lnTo>
                <a:lnTo>
                  <a:pt x="132" y="194"/>
                </a:lnTo>
                <a:lnTo>
                  <a:pt x="117" y="213"/>
                </a:lnTo>
                <a:lnTo>
                  <a:pt x="103" y="232"/>
                </a:lnTo>
                <a:lnTo>
                  <a:pt x="91" y="252"/>
                </a:lnTo>
                <a:lnTo>
                  <a:pt x="79" y="272"/>
                </a:lnTo>
                <a:lnTo>
                  <a:pt x="68" y="293"/>
                </a:lnTo>
                <a:lnTo>
                  <a:pt x="58" y="315"/>
                </a:lnTo>
                <a:lnTo>
                  <a:pt x="50" y="338"/>
                </a:lnTo>
                <a:lnTo>
                  <a:pt x="42" y="360"/>
                </a:lnTo>
                <a:lnTo>
                  <a:pt x="36" y="382"/>
                </a:lnTo>
                <a:lnTo>
                  <a:pt x="30" y="406"/>
                </a:lnTo>
                <a:lnTo>
                  <a:pt x="26" y="430"/>
                </a:lnTo>
                <a:lnTo>
                  <a:pt x="23" y="454"/>
                </a:lnTo>
                <a:lnTo>
                  <a:pt x="22" y="477"/>
                </a:lnTo>
                <a:lnTo>
                  <a:pt x="22" y="501"/>
                </a:lnTo>
                <a:lnTo>
                  <a:pt x="0" y="500"/>
                </a:lnTo>
                <a:lnTo>
                  <a:pt x="0" y="475"/>
                </a:lnTo>
                <a:lnTo>
                  <a:pt x="1" y="450"/>
                </a:lnTo>
                <a:lnTo>
                  <a:pt x="5" y="427"/>
                </a:lnTo>
                <a:lnTo>
                  <a:pt x="9" y="402"/>
                </a:lnTo>
                <a:lnTo>
                  <a:pt x="14" y="377"/>
                </a:lnTo>
                <a:lnTo>
                  <a:pt x="21" y="354"/>
                </a:lnTo>
                <a:lnTo>
                  <a:pt x="29" y="330"/>
                </a:lnTo>
                <a:lnTo>
                  <a:pt x="38" y="306"/>
                </a:lnTo>
                <a:lnTo>
                  <a:pt x="48" y="284"/>
                </a:lnTo>
                <a:lnTo>
                  <a:pt x="59" y="262"/>
                </a:lnTo>
                <a:lnTo>
                  <a:pt x="72" y="240"/>
                </a:lnTo>
                <a:lnTo>
                  <a:pt x="84" y="219"/>
                </a:lnTo>
                <a:lnTo>
                  <a:pt x="100" y="199"/>
                </a:lnTo>
                <a:lnTo>
                  <a:pt x="115" y="180"/>
                </a:lnTo>
                <a:lnTo>
                  <a:pt x="132" y="161"/>
                </a:lnTo>
                <a:lnTo>
                  <a:pt x="148" y="144"/>
                </a:lnTo>
                <a:lnTo>
                  <a:pt x="166" y="126"/>
                </a:lnTo>
                <a:lnTo>
                  <a:pt x="186" y="110"/>
                </a:lnTo>
                <a:lnTo>
                  <a:pt x="206" y="95"/>
                </a:lnTo>
                <a:lnTo>
                  <a:pt x="226" y="81"/>
                </a:lnTo>
                <a:lnTo>
                  <a:pt x="247" y="68"/>
                </a:lnTo>
                <a:lnTo>
                  <a:pt x="269" y="56"/>
                </a:lnTo>
                <a:lnTo>
                  <a:pt x="292" y="46"/>
                </a:lnTo>
                <a:lnTo>
                  <a:pt x="313" y="35"/>
                </a:lnTo>
                <a:lnTo>
                  <a:pt x="337" y="27"/>
                </a:lnTo>
                <a:lnTo>
                  <a:pt x="361" y="19"/>
                </a:lnTo>
                <a:lnTo>
                  <a:pt x="385" y="13"/>
                </a:lnTo>
                <a:lnTo>
                  <a:pt x="409" y="8"/>
                </a:lnTo>
                <a:lnTo>
                  <a:pt x="434" y="4"/>
                </a:lnTo>
                <a:lnTo>
                  <a:pt x="458" y="2"/>
                </a:lnTo>
                <a:lnTo>
                  <a:pt x="484" y="0"/>
                </a:lnTo>
                <a:lnTo>
                  <a:pt x="509" y="0"/>
                </a:lnTo>
                <a:lnTo>
                  <a:pt x="533" y="1"/>
                </a:lnTo>
                <a:lnTo>
                  <a:pt x="558" y="4"/>
                </a:lnTo>
                <a:lnTo>
                  <a:pt x="582" y="7"/>
                </a:lnTo>
                <a:lnTo>
                  <a:pt x="607" y="12"/>
                </a:lnTo>
                <a:lnTo>
                  <a:pt x="631" y="18"/>
                </a:lnTo>
                <a:lnTo>
                  <a:pt x="655" y="25"/>
                </a:lnTo>
                <a:lnTo>
                  <a:pt x="677" y="32"/>
                </a:lnTo>
                <a:lnTo>
                  <a:pt x="700" y="43"/>
                </a:lnTo>
                <a:lnTo>
                  <a:pt x="724" y="52"/>
                </a:lnTo>
                <a:lnTo>
                  <a:pt x="745" y="64"/>
                </a:lnTo>
                <a:lnTo>
                  <a:pt x="766" y="78"/>
                </a:lnTo>
                <a:lnTo>
                  <a:pt x="788" y="92"/>
                </a:lnTo>
                <a:lnTo>
                  <a:pt x="808" y="106"/>
                </a:lnTo>
                <a:lnTo>
                  <a:pt x="827" y="121"/>
                </a:lnTo>
                <a:lnTo>
                  <a:pt x="844" y="139"/>
                </a:lnTo>
                <a:lnTo>
                  <a:pt x="863" y="157"/>
                </a:lnTo>
                <a:lnTo>
                  <a:pt x="879" y="175"/>
                </a:lnTo>
                <a:lnTo>
                  <a:pt x="895" y="194"/>
                </a:lnTo>
                <a:lnTo>
                  <a:pt x="910" y="214"/>
                </a:lnTo>
                <a:lnTo>
                  <a:pt x="923" y="234"/>
                </a:lnTo>
                <a:lnTo>
                  <a:pt x="936" y="257"/>
                </a:lnTo>
                <a:lnTo>
                  <a:pt x="947" y="278"/>
                </a:lnTo>
                <a:lnTo>
                  <a:pt x="958" y="300"/>
                </a:lnTo>
                <a:lnTo>
                  <a:pt x="967" y="323"/>
                </a:lnTo>
                <a:lnTo>
                  <a:pt x="975" y="347"/>
                </a:lnTo>
                <a:lnTo>
                  <a:pt x="982" y="371"/>
                </a:lnTo>
                <a:lnTo>
                  <a:pt x="988" y="396"/>
                </a:lnTo>
                <a:lnTo>
                  <a:pt x="993" y="419"/>
                </a:lnTo>
                <a:lnTo>
                  <a:pt x="996" y="444"/>
                </a:lnTo>
                <a:lnTo>
                  <a:pt x="998" y="469"/>
                </a:lnTo>
                <a:lnTo>
                  <a:pt x="999" y="493"/>
                </a:lnTo>
                <a:lnTo>
                  <a:pt x="999" y="518"/>
                </a:lnTo>
                <a:lnTo>
                  <a:pt x="997" y="543"/>
                </a:lnTo>
                <a:lnTo>
                  <a:pt x="994" y="568"/>
                </a:lnTo>
                <a:lnTo>
                  <a:pt x="990" y="592"/>
                </a:lnTo>
                <a:lnTo>
                  <a:pt x="986" y="618"/>
                </a:lnTo>
                <a:lnTo>
                  <a:pt x="979" y="641"/>
                </a:lnTo>
                <a:lnTo>
                  <a:pt x="971" y="664"/>
                </a:lnTo>
                <a:lnTo>
                  <a:pt x="963" y="688"/>
                </a:lnTo>
                <a:lnTo>
                  <a:pt x="952" y="711"/>
                </a:lnTo>
                <a:lnTo>
                  <a:pt x="942" y="733"/>
                </a:lnTo>
                <a:lnTo>
                  <a:pt x="930" y="755"/>
                </a:lnTo>
                <a:lnTo>
                  <a:pt x="916" y="775"/>
                </a:lnTo>
                <a:lnTo>
                  <a:pt x="902" y="796"/>
                </a:lnTo>
                <a:lnTo>
                  <a:pt x="886" y="816"/>
                </a:lnTo>
                <a:lnTo>
                  <a:pt x="870" y="834"/>
                </a:lnTo>
                <a:lnTo>
                  <a:pt x="853" y="852"/>
                </a:lnTo>
                <a:lnTo>
                  <a:pt x="836" y="870"/>
                </a:lnTo>
                <a:lnTo>
                  <a:pt x="817" y="886"/>
                </a:lnTo>
                <a:lnTo>
                  <a:pt x="798" y="901"/>
                </a:lnTo>
                <a:lnTo>
                  <a:pt x="777" y="915"/>
                </a:lnTo>
                <a:lnTo>
                  <a:pt x="756" y="929"/>
                </a:lnTo>
                <a:lnTo>
                  <a:pt x="735" y="941"/>
                </a:lnTo>
                <a:lnTo>
                  <a:pt x="713" y="953"/>
                </a:lnTo>
                <a:lnTo>
                  <a:pt x="689" y="962"/>
                </a:lnTo>
                <a:lnTo>
                  <a:pt x="667" y="970"/>
                </a:lnTo>
                <a:lnTo>
                  <a:pt x="643" y="979"/>
                </a:lnTo>
                <a:lnTo>
                  <a:pt x="619" y="985"/>
                </a:lnTo>
                <a:lnTo>
                  <a:pt x="595" y="991"/>
                </a:lnTo>
                <a:lnTo>
                  <a:pt x="570" y="994"/>
                </a:lnTo>
                <a:lnTo>
                  <a:pt x="546" y="998"/>
                </a:lnTo>
                <a:lnTo>
                  <a:pt x="521" y="1000"/>
                </a:lnTo>
                <a:lnTo>
                  <a:pt x="496" y="1000"/>
                </a:lnTo>
                <a:lnTo>
                  <a:pt x="471" y="999"/>
                </a:lnTo>
                <a:lnTo>
                  <a:pt x="464" y="1124"/>
                </a:lnTo>
                <a:lnTo>
                  <a:pt x="336" y="981"/>
                </a:lnTo>
                <a:lnTo>
                  <a:pt x="479" y="853"/>
                </a:lnTo>
                <a:lnTo>
                  <a:pt x="473" y="977"/>
                </a:lnTo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8"/>
          <p:cNvSpPr/>
          <p:nvPr/>
        </p:nvSpPr>
        <p:spPr>
          <a:xfrm rot="16060200">
            <a:off x="850320" y="2176920"/>
            <a:ext cx="358920" cy="358920"/>
          </a:xfrm>
          <a:custGeom>
            <a:avLst/>
            <a:gdLst/>
            <a:ahLst/>
            <a:rect l="l" t="t" r="r" b="b"/>
            <a:pathLst>
              <a:path w="1001" h="1126">
                <a:moveTo>
                  <a:pt x="473" y="977"/>
                </a:moveTo>
                <a:lnTo>
                  <a:pt x="496" y="978"/>
                </a:lnTo>
                <a:lnTo>
                  <a:pt x="520" y="978"/>
                </a:lnTo>
                <a:lnTo>
                  <a:pt x="545" y="976"/>
                </a:lnTo>
                <a:lnTo>
                  <a:pt x="568" y="973"/>
                </a:lnTo>
                <a:lnTo>
                  <a:pt x="592" y="969"/>
                </a:lnTo>
                <a:lnTo>
                  <a:pt x="615" y="964"/>
                </a:lnTo>
                <a:lnTo>
                  <a:pt x="638" y="958"/>
                </a:lnTo>
                <a:lnTo>
                  <a:pt x="661" y="951"/>
                </a:lnTo>
                <a:lnTo>
                  <a:pt x="683" y="942"/>
                </a:lnTo>
                <a:lnTo>
                  <a:pt x="703" y="933"/>
                </a:lnTo>
                <a:lnTo>
                  <a:pt x="726" y="922"/>
                </a:lnTo>
                <a:lnTo>
                  <a:pt x="745" y="910"/>
                </a:lnTo>
                <a:lnTo>
                  <a:pt x="766" y="898"/>
                </a:lnTo>
                <a:lnTo>
                  <a:pt x="786" y="884"/>
                </a:lnTo>
                <a:lnTo>
                  <a:pt x="805" y="869"/>
                </a:lnTo>
                <a:lnTo>
                  <a:pt x="822" y="854"/>
                </a:lnTo>
                <a:lnTo>
                  <a:pt x="839" y="837"/>
                </a:lnTo>
                <a:lnTo>
                  <a:pt x="856" y="820"/>
                </a:lnTo>
                <a:lnTo>
                  <a:pt x="871" y="802"/>
                </a:lnTo>
                <a:lnTo>
                  <a:pt x="886" y="783"/>
                </a:lnTo>
                <a:lnTo>
                  <a:pt x="899" y="764"/>
                </a:lnTo>
                <a:lnTo>
                  <a:pt x="912" y="744"/>
                </a:lnTo>
                <a:lnTo>
                  <a:pt x="924" y="723"/>
                </a:lnTo>
                <a:lnTo>
                  <a:pt x="934" y="702"/>
                </a:lnTo>
                <a:lnTo>
                  <a:pt x="944" y="680"/>
                </a:lnTo>
                <a:lnTo>
                  <a:pt x="952" y="658"/>
                </a:lnTo>
                <a:lnTo>
                  <a:pt x="960" y="635"/>
                </a:lnTo>
                <a:lnTo>
                  <a:pt x="966" y="612"/>
                </a:lnTo>
                <a:lnTo>
                  <a:pt x="970" y="589"/>
                </a:lnTo>
                <a:lnTo>
                  <a:pt x="973" y="566"/>
                </a:lnTo>
                <a:lnTo>
                  <a:pt x="976" y="542"/>
                </a:lnTo>
                <a:lnTo>
                  <a:pt x="978" y="518"/>
                </a:lnTo>
                <a:lnTo>
                  <a:pt x="978" y="494"/>
                </a:lnTo>
                <a:lnTo>
                  <a:pt x="977" y="471"/>
                </a:lnTo>
                <a:lnTo>
                  <a:pt x="975" y="447"/>
                </a:lnTo>
                <a:lnTo>
                  <a:pt x="973" y="424"/>
                </a:lnTo>
                <a:lnTo>
                  <a:pt x="968" y="400"/>
                </a:lnTo>
                <a:lnTo>
                  <a:pt x="963" y="376"/>
                </a:lnTo>
                <a:lnTo>
                  <a:pt x="956" y="354"/>
                </a:lnTo>
                <a:lnTo>
                  <a:pt x="948" y="332"/>
                </a:lnTo>
                <a:lnTo>
                  <a:pt x="940" y="309"/>
                </a:lnTo>
                <a:lnTo>
                  <a:pt x="930" y="288"/>
                </a:lnTo>
                <a:lnTo>
                  <a:pt x="918" y="267"/>
                </a:lnTo>
                <a:lnTo>
                  <a:pt x="905" y="247"/>
                </a:lnTo>
                <a:lnTo>
                  <a:pt x="893" y="227"/>
                </a:lnTo>
                <a:lnTo>
                  <a:pt x="879" y="208"/>
                </a:lnTo>
                <a:lnTo>
                  <a:pt x="863" y="188"/>
                </a:lnTo>
                <a:lnTo>
                  <a:pt x="848" y="172"/>
                </a:lnTo>
                <a:lnTo>
                  <a:pt x="832" y="155"/>
                </a:lnTo>
                <a:lnTo>
                  <a:pt x="813" y="139"/>
                </a:lnTo>
                <a:lnTo>
                  <a:pt x="795" y="124"/>
                </a:lnTo>
                <a:lnTo>
                  <a:pt x="777" y="110"/>
                </a:lnTo>
                <a:lnTo>
                  <a:pt x="756" y="96"/>
                </a:lnTo>
                <a:lnTo>
                  <a:pt x="737" y="84"/>
                </a:lnTo>
                <a:lnTo>
                  <a:pt x="715" y="73"/>
                </a:lnTo>
                <a:lnTo>
                  <a:pt x="693" y="63"/>
                </a:lnTo>
                <a:lnTo>
                  <a:pt x="672" y="54"/>
                </a:lnTo>
                <a:lnTo>
                  <a:pt x="649" y="46"/>
                </a:lnTo>
                <a:lnTo>
                  <a:pt x="626" y="39"/>
                </a:lnTo>
                <a:lnTo>
                  <a:pt x="604" y="33"/>
                </a:lnTo>
                <a:lnTo>
                  <a:pt x="581" y="29"/>
                </a:lnTo>
                <a:lnTo>
                  <a:pt x="557" y="25"/>
                </a:lnTo>
                <a:lnTo>
                  <a:pt x="534" y="23"/>
                </a:lnTo>
                <a:lnTo>
                  <a:pt x="510" y="22"/>
                </a:lnTo>
                <a:lnTo>
                  <a:pt x="486" y="22"/>
                </a:lnTo>
                <a:lnTo>
                  <a:pt x="463" y="24"/>
                </a:lnTo>
                <a:lnTo>
                  <a:pt x="439" y="26"/>
                </a:lnTo>
                <a:lnTo>
                  <a:pt x="415" y="30"/>
                </a:lnTo>
                <a:lnTo>
                  <a:pt x="391" y="35"/>
                </a:lnTo>
                <a:lnTo>
                  <a:pt x="368" y="40"/>
                </a:lnTo>
                <a:lnTo>
                  <a:pt x="347" y="48"/>
                </a:lnTo>
                <a:lnTo>
                  <a:pt x="323" y="57"/>
                </a:lnTo>
                <a:lnTo>
                  <a:pt x="302" y="65"/>
                </a:lnTo>
                <a:lnTo>
                  <a:pt x="281" y="76"/>
                </a:lnTo>
                <a:lnTo>
                  <a:pt x="259" y="87"/>
                </a:lnTo>
                <a:lnTo>
                  <a:pt x="240" y="99"/>
                </a:lnTo>
                <a:lnTo>
                  <a:pt x="220" y="113"/>
                </a:lnTo>
                <a:lnTo>
                  <a:pt x="201" y="127"/>
                </a:lnTo>
                <a:lnTo>
                  <a:pt x="184" y="143"/>
                </a:lnTo>
                <a:lnTo>
                  <a:pt x="165" y="159"/>
                </a:lnTo>
                <a:lnTo>
                  <a:pt x="149" y="177"/>
                </a:lnTo>
                <a:lnTo>
                  <a:pt x="134" y="194"/>
                </a:lnTo>
                <a:lnTo>
                  <a:pt x="119" y="212"/>
                </a:lnTo>
                <a:lnTo>
                  <a:pt x="104" y="232"/>
                </a:lnTo>
                <a:lnTo>
                  <a:pt x="92" y="252"/>
                </a:lnTo>
                <a:lnTo>
                  <a:pt x="80" y="272"/>
                </a:lnTo>
                <a:lnTo>
                  <a:pt x="70" y="294"/>
                </a:lnTo>
                <a:lnTo>
                  <a:pt x="60" y="315"/>
                </a:lnTo>
                <a:lnTo>
                  <a:pt x="52" y="337"/>
                </a:lnTo>
                <a:lnTo>
                  <a:pt x="44" y="361"/>
                </a:lnTo>
                <a:lnTo>
                  <a:pt x="38" y="382"/>
                </a:lnTo>
                <a:lnTo>
                  <a:pt x="32" y="406"/>
                </a:lnTo>
                <a:lnTo>
                  <a:pt x="28" y="429"/>
                </a:lnTo>
                <a:lnTo>
                  <a:pt x="24" y="453"/>
                </a:lnTo>
                <a:lnTo>
                  <a:pt x="23" y="476"/>
                </a:lnTo>
                <a:lnTo>
                  <a:pt x="22" y="500"/>
                </a:lnTo>
                <a:lnTo>
                  <a:pt x="0" y="500"/>
                </a:lnTo>
                <a:lnTo>
                  <a:pt x="1" y="475"/>
                </a:lnTo>
                <a:lnTo>
                  <a:pt x="2" y="450"/>
                </a:lnTo>
                <a:lnTo>
                  <a:pt x="6" y="426"/>
                </a:lnTo>
                <a:lnTo>
                  <a:pt x="10" y="401"/>
                </a:lnTo>
                <a:lnTo>
                  <a:pt x="15" y="377"/>
                </a:lnTo>
                <a:lnTo>
                  <a:pt x="22" y="354"/>
                </a:lnTo>
                <a:lnTo>
                  <a:pt x="30" y="330"/>
                </a:lnTo>
                <a:lnTo>
                  <a:pt x="39" y="306"/>
                </a:lnTo>
                <a:lnTo>
                  <a:pt x="50" y="285"/>
                </a:lnTo>
                <a:lnTo>
                  <a:pt x="61" y="262"/>
                </a:lnTo>
                <a:lnTo>
                  <a:pt x="74" y="241"/>
                </a:lnTo>
                <a:lnTo>
                  <a:pt x="87" y="219"/>
                </a:lnTo>
                <a:lnTo>
                  <a:pt x="101" y="199"/>
                </a:lnTo>
                <a:lnTo>
                  <a:pt x="116" y="180"/>
                </a:lnTo>
                <a:lnTo>
                  <a:pt x="134" y="161"/>
                </a:lnTo>
                <a:lnTo>
                  <a:pt x="151" y="144"/>
                </a:lnTo>
                <a:lnTo>
                  <a:pt x="168" y="126"/>
                </a:lnTo>
                <a:lnTo>
                  <a:pt x="187" y="110"/>
                </a:lnTo>
                <a:lnTo>
                  <a:pt x="208" y="95"/>
                </a:lnTo>
                <a:lnTo>
                  <a:pt x="227" y="81"/>
                </a:lnTo>
                <a:lnTo>
                  <a:pt x="249" y="69"/>
                </a:lnTo>
                <a:lnTo>
                  <a:pt x="270" y="56"/>
                </a:lnTo>
                <a:lnTo>
                  <a:pt x="294" y="45"/>
                </a:lnTo>
                <a:lnTo>
                  <a:pt x="315" y="35"/>
                </a:lnTo>
                <a:lnTo>
                  <a:pt x="340" y="27"/>
                </a:lnTo>
                <a:lnTo>
                  <a:pt x="363" y="19"/>
                </a:lnTo>
                <a:lnTo>
                  <a:pt x="386" y="13"/>
                </a:lnTo>
                <a:lnTo>
                  <a:pt x="411" y="8"/>
                </a:lnTo>
                <a:lnTo>
                  <a:pt x="436" y="4"/>
                </a:lnTo>
                <a:lnTo>
                  <a:pt x="461" y="2"/>
                </a:lnTo>
                <a:lnTo>
                  <a:pt x="486" y="0"/>
                </a:lnTo>
                <a:lnTo>
                  <a:pt x="511" y="0"/>
                </a:lnTo>
                <a:lnTo>
                  <a:pt x="535" y="1"/>
                </a:lnTo>
                <a:lnTo>
                  <a:pt x="560" y="4"/>
                </a:lnTo>
                <a:lnTo>
                  <a:pt x="585" y="7"/>
                </a:lnTo>
                <a:lnTo>
                  <a:pt x="608" y="12"/>
                </a:lnTo>
                <a:lnTo>
                  <a:pt x="632" y="18"/>
                </a:lnTo>
                <a:lnTo>
                  <a:pt x="657" y="25"/>
                </a:lnTo>
                <a:lnTo>
                  <a:pt x="680" y="33"/>
                </a:lnTo>
                <a:lnTo>
                  <a:pt x="702" y="43"/>
                </a:lnTo>
                <a:lnTo>
                  <a:pt x="726" y="53"/>
                </a:lnTo>
                <a:lnTo>
                  <a:pt x="747" y="65"/>
                </a:lnTo>
                <a:lnTo>
                  <a:pt x="769" y="77"/>
                </a:lnTo>
                <a:lnTo>
                  <a:pt x="789" y="92"/>
                </a:lnTo>
                <a:lnTo>
                  <a:pt x="810" y="107"/>
                </a:lnTo>
                <a:lnTo>
                  <a:pt x="828" y="122"/>
                </a:lnTo>
                <a:lnTo>
                  <a:pt x="846" y="139"/>
                </a:lnTo>
                <a:lnTo>
                  <a:pt x="865" y="156"/>
                </a:lnTo>
                <a:lnTo>
                  <a:pt x="880" y="175"/>
                </a:lnTo>
                <a:lnTo>
                  <a:pt x="896" y="195"/>
                </a:lnTo>
                <a:lnTo>
                  <a:pt x="911" y="215"/>
                </a:lnTo>
                <a:lnTo>
                  <a:pt x="925" y="235"/>
                </a:lnTo>
                <a:lnTo>
                  <a:pt x="938" y="256"/>
                </a:lnTo>
                <a:lnTo>
                  <a:pt x="949" y="279"/>
                </a:lnTo>
                <a:lnTo>
                  <a:pt x="960" y="301"/>
                </a:lnTo>
                <a:lnTo>
                  <a:pt x="968" y="324"/>
                </a:lnTo>
                <a:lnTo>
                  <a:pt x="976" y="348"/>
                </a:lnTo>
                <a:lnTo>
                  <a:pt x="983" y="371"/>
                </a:lnTo>
                <a:lnTo>
                  <a:pt x="989" y="396"/>
                </a:lnTo>
                <a:lnTo>
                  <a:pt x="994" y="420"/>
                </a:lnTo>
                <a:lnTo>
                  <a:pt x="997" y="445"/>
                </a:lnTo>
                <a:lnTo>
                  <a:pt x="999" y="470"/>
                </a:lnTo>
                <a:lnTo>
                  <a:pt x="1000" y="494"/>
                </a:lnTo>
                <a:lnTo>
                  <a:pt x="1000" y="519"/>
                </a:lnTo>
                <a:lnTo>
                  <a:pt x="998" y="544"/>
                </a:lnTo>
                <a:lnTo>
                  <a:pt x="995" y="569"/>
                </a:lnTo>
                <a:lnTo>
                  <a:pt x="991" y="593"/>
                </a:lnTo>
                <a:lnTo>
                  <a:pt x="986" y="618"/>
                </a:lnTo>
                <a:lnTo>
                  <a:pt x="980" y="641"/>
                </a:lnTo>
                <a:lnTo>
                  <a:pt x="972" y="665"/>
                </a:lnTo>
                <a:lnTo>
                  <a:pt x="964" y="688"/>
                </a:lnTo>
                <a:lnTo>
                  <a:pt x="954" y="710"/>
                </a:lnTo>
                <a:lnTo>
                  <a:pt x="943" y="733"/>
                </a:lnTo>
                <a:lnTo>
                  <a:pt x="931" y="754"/>
                </a:lnTo>
                <a:lnTo>
                  <a:pt x="918" y="776"/>
                </a:lnTo>
                <a:lnTo>
                  <a:pt x="904" y="796"/>
                </a:lnTo>
                <a:lnTo>
                  <a:pt x="888" y="816"/>
                </a:lnTo>
                <a:lnTo>
                  <a:pt x="872" y="835"/>
                </a:lnTo>
                <a:lnTo>
                  <a:pt x="855" y="853"/>
                </a:lnTo>
                <a:lnTo>
                  <a:pt x="837" y="870"/>
                </a:lnTo>
                <a:lnTo>
                  <a:pt x="817" y="886"/>
                </a:lnTo>
                <a:lnTo>
                  <a:pt x="799" y="902"/>
                </a:lnTo>
                <a:lnTo>
                  <a:pt x="778" y="915"/>
                </a:lnTo>
                <a:lnTo>
                  <a:pt x="757" y="929"/>
                </a:lnTo>
                <a:lnTo>
                  <a:pt x="736" y="941"/>
                </a:lnTo>
                <a:lnTo>
                  <a:pt x="714" y="953"/>
                </a:lnTo>
                <a:lnTo>
                  <a:pt x="691" y="963"/>
                </a:lnTo>
                <a:lnTo>
                  <a:pt x="668" y="971"/>
                </a:lnTo>
                <a:lnTo>
                  <a:pt x="644" y="979"/>
                </a:lnTo>
                <a:lnTo>
                  <a:pt x="620" y="986"/>
                </a:lnTo>
                <a:lnTo>
                  <a:pt x="596" y="991"/>
                </a:lnTo>
                <a:lnTo>
                  <a:pt x="571" y="995"/>
                </a:lnTo>
                <a:lnTo>
                  <a:pt x="547" y="998"/>
                </a:lnTo>
                <a:lnTo>
                  <a:pt x="522" y="1000"/>
                </a:lnTo>
                <a:lnTo>
                  <a:pt x="497" y="1000"/>
                </a:lnTo>
                <a:lnTo>
                  <a:pt x="472" y="999"/>
                </a:lnTo>
                <a:lnTo>
                  <a:pt x="465" y="1125"/>
                </a:lnTo>
                <a:lnTo>
                  <a:pt x="337" y="981"/>
                </a:lnTo>
                <a:lnTo>
                  <a:pt x="480" y="853"/>
                </a:lnTo>
                <a:lnTo>
                  <a:pt x="473" y="977"/>
                </a:lnTo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c00000"/>
                </a:solidFill>
                <a:latin typeface="Calibri Light"/>
                <a:ea typeface="DejaVu Sans"/>
              </a:rPr>
              <a:t>Evidence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060000" y="4321800"/>
            <a:ext cx="5758200" cy="71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Bayesian Evidence allows the relative probabilities of different models to be compared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MPhil in DIS - Data Driven Radio Astronomy in the SKA era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592513B-079D-46F3-A803-F18FFC26B61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en-GB" sz="12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2520360" y="3420000"/>
            <a:ext cx="6659640" cy="94356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1800360" y="1971000"/>
            <a:ext cx="8279640" cy="909000"/>
          </a:xfrm>
          <a:prstGeom prst="rect">
            <a:avLst/>
          </a:prstGeom>
          <a:ln w="0"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4320000" y="5251320"/>
            <a:ext cx="3565440" cy="86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1487</TotalTime>
  <Application>LibreOffice/7.3.7.2$Linux_X86_64 LibreOffice_project/30$Build-2</Application>
  <AppVersion>15.0000</AppVersion>
  <Words>49</Words>
  <Paragraphs>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2024-01-02T17:05:58Z</dcterms:created>
  <dc:creator>Eloy de Lera Acedo</dc:creator>
  <dc:description/>
  <dc:language>en-GB</dc:language>
  <cp:lastModifiedBy/>
  <dcterms:modified xsi:type="dcterms:W3CDTF">2024-02-27T18:03:32Z</dcterms:modified>
  <cp:revision>108</cp:revision>
  <dc:subject/>
  <dc:title>The modern “large-N” radio interferometers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</vt:i4>
  </property>
</Properties>
</file>